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9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1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12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8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4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6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4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77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1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FF85-71E8-4115-9800-3124936CBE4D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4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200" y="1515484"/>
            <a:ext cx="2488450" cy="2563239"/>
          </a:xfrm>
          <a:prstGeom prst="rect">
            <a:avLst/>
          </a:prstGeom>
        </p:spPr>
      </p:pic>
      <p:sp>
        <p:nvSpPr>
          <p:cNvPr id="20" name="Rounded Rectangular Callout 14">
            <a:extLst>
              <a:ext uri="{FF2B5EF4-FFF2-40B4-BE49-F238E27FC236}">
                <a16:creationId xmlns:a16="http://schemas.microsoft.com/office/drawing/2014/main" id="{879D21C2-3A66-4A3D-9ED6-68F0ED20E3AA}"/>
              </a:ext>
            </a:extLst>
          </p:cNvPr>
          <p:cNvSpPr/>
          <p:nvPr/>
        </p:nvSpPr>
        <p:spPr>
          <a:xfrm>
            <a:off x="1621991" y="4177104"/>
            <a:ext cx="8326658" cy="1331938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A</a:t>
            </a:r>
            <a:r>
              <a:rPr lang="en-GB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 </a:t>
            </a:r>
            <a:r>
              <a:rPr lang="en-GB" sz="2286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LEVEL </a:t>
            </a:r>
            <a:r>
              <a:rPr lang="en-GB" sz="2286" b="1" i="1" u="sng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MATHS RESULTS </a:t>
            </a:r>
            <a:r>
              <a:rPr lang="en-GB" sz="2286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ARE CONSISTENTLY </a:t>
            </a:r>
            <a:r>
              <a:rPr lang="en-GB" sz="2286" b="1" i="1" u="sng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STRONG </a:t>
            </a:r>
            <a:r>
              <a:rPr lang="en-GB" sz="2286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AND THE COURSE IS </a:t>
            </a:r>
            <a:r>
              <a:rPr lang="en-GB" sz="2286" b="1" i="1" u="sng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DELIVERED </a:t>
            </a:r>
            <a:r>
              <a:rPr lang="en-GB" sz="2571" b="1" i="1" u="sng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BY </a:t>
            </a:r>
            <a:r>
              <a:rPr lang="en-GB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EXPERIENCED </a:t>
            </a:r>
            <a:r>
              <a:rPr lang="en-GB" sz="2571" b="1" i="1" u="sng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AND ENTHUSIASTIC TEACHERS </a:t>
            </a:r>
            <a:endParaRPr lang="en-GB" sz="20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4458" y="30154"/>
            <a:ext cx="8916819" cy="81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714" b="1" i="1" dirty="0">
                <a:solidFill>
                  <a:srgbClr val="0033CC"/>
                </a:solidFill>
                <a:latin typeface="Bernard MT Condensed" panose="02050806060905020404" pitchFamily="18" charset="0"/>
              </a:rPr>
              <a:t>A LEVEL </a:t>
            </a:r>
            <a:r>
              <a:rPr lang="en-GB" sz="4714" b="1" i="1" dirty="0" smtClean="0">
                <a:solidFill>
                  <a:srgbClr val="0033CC"/>
                </a:solidFill>
                <a:latin typeface="Bernard MT Condensed" panose="02050806060905020404" pitchFamily="18" charset="0"/>
              </a:rPr>
              <a:t>MATHS </a:t>
            </a:r>
            <a:endParaRPr lang="en-GB" sz="4714" b="1" i="1" dirty="0">
              <a:solidFill>
                <a:srgbClr val="0033CC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5003" y="5546713"/>
            <a:ext cx="10595727" cy="1411284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571" b="1" i="1" dirty="0">
                <a:latin typeface="Bookman Old Style" panose="02050604050505020204" pitchFamily="18" charset="0"/>
              </a:rPr>
              <a:t>CAN I STUDY A LEVEL </a:t>
            </a:r>
            <a:r>
              <a:rPr lang="en-GB" sz="2571" b="1" i="1" dirty="0" smtClean="0">
                <a:latin typeface="Bookman Old Style" panose="02050604050505020204" pitchFamily="18" charset="0"/>
              </a:rPr>
              <a:t>MATHS?</a:t>
            </a:r>
            <a:endParaRPr lang="en-GB" sz="2571" b="1" i="1" dirty="0">
              <a:latin typeface="Bookman Old Style" panose="02050604050505020204" pitchFamily="18" charset="0"/>
            </a:endParaRPr>
          </a:p>
          <a:p>
            <a:pPr algn="ctr"/>
            <a:r>
              <a:rPr lang="en-GB" sz="2000" b="1" i="1" dirty="0">
                <a:latin typeface="Bookman Old Style" panose="02050604050505020204" pitchFamily="18" charset="0"/>
              </a:rPr>
              <a:t>Entry required is </a:t>
            </a:r>
            <a:r>
              <a:rPr lang="en-GB" sz="2000" b="1" i="1" dirty="0" smtClean="0">
                <a:latin typeface="Bookman Old Style" panose="02050604050505020204" pitchFamily="18" charset="0"/>
              </a:rPr>
              <a:t>at least Grade 6 Maths </a:t>
            </a:r>
            <a:r>
              <a:rPr lang="en-GB" sz="2000" b="1" i="1" dirty="0">
                <a:latin typeface="Bookman Old Style" panose="02050604050505020204" pitchFamily="18" charset="0"/>
              </a:rPr>
              <a:t>. If you are consistently working at this grade or above, </a:t>
            </a:r>
            <a:r>
              <a:rPr lang="en-GB" sz="2000" b="1" i="1" dirty="0" smtClean="0">
                <a:latin typeface="Bookman Old Style" panose="02050604050505020204" pitchFamily="18" charset="0"/>
              </a:rPr>
              <a:t>and you enjoy the Algebra and Trigonometry elements, you </a:t>
            </a:r>
            <a:r>
              <a:rPr lang="en-GB" sz="2000" b="1" i="1" dirty="0">
                <a:latin typeface="Bookman Old Style" panose="02050604050505020204" pitchFamily="18" charset="0"/>
              </a:rPr>
              <a:t>should consider </a:t>
            </a:r>
            <a:r>
              <a:rPr lang="en-GB" sz="2000" b="1" i="1" dirty="0" smtClean="0">
                <a:latin typeface="Bookman Old Style" panose="02050604050505020204" pitchFamily="18" charset="0"/>
              </a:rPr>
              <a:t>MATHS</a:t>
            </a:r>
            <a:endParaRPr lang="en-GB" sz="2000" b="1" i="1" dirty="0">
              <a:latin typeface="Bookman Old Style" panose="0205060405050502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255B9E-CD1E-4EAD-9EA2-66DEABC8A96D}"/>
              </a:ext>
            </a:extLst>
          </p:cNvPr>
          <p:cNvSpPr/>
          <p:nvPr/>
        </p:nvSpPr>
        <p:spPr>
          <a:xfrm>
            <a:off x="2397562" y="682057"/>
            <a:ext cx="7330614" cy="97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857" b="1" i="1" dirty="0">
                <a:latin typeface="Bernard MT Condensed" panose="02050806060905020404" pitchFamily="18" charset="0"/>
              </a:rPr>
              <a:t>WHY CHOOSE A LEVEL </a:t>
            </a:r>
            <a:r>
              <a:rPr lang="en-GB" sz="3857" b="1" i="1" dirty="0" smtClean="0">
                <a:latin typeface="Bernard MT Condensed" panose="02050806060905020404" pitchFamily="18" charset="0"/>
              </a:rPr>
              <a:t>MATHS</a:t>
            </a:r>
            <a:endParaRPr lang="en-GB" sz="3857" b="1" i="1" dirty="0">
              <a:latin typeface="Bernard MT Condensed" panose="02050806060905020404" pitchFamily="18" charset="0"/>
            </a:endParaRPr>
          </a:p>
          <a:p>
            <a:pPr algn="ctr"/>
            <a:r>
              <a:rPr lang="en-GB" sz="1857" b="1" i="1" dirty="0">
                <a:latin typeface="AriaR"/>
              </a:rPr>
              <a:t> </a:t>
            </a:r>
          </a:p>
        </p:txBody>
      </p:sp>
      <p:sp>
        <p:nvSpPr>
          <p:cNvPr id="21" name="Rounded Rectangular Callout 14">
            <a:extLst>
              <a:ext uri="{FF2B5EF4-FFF2-40B4-BE49-F238E27FC236}">
                <a16:creationId xmlns:a16="http://schemas.microsoft.com/office/drawing/2014/main" id="{D0E7194E-9321-45AC-8346-7FAE27FDD376}"/>
              </a:ext>
            </a:extLst>
          </p:cNvPr>
          <p:cNvSpPr/>
          <p:nvPr/>
        </p:nvSpPr>
        <p:spPr>
          <a:xfrm>
            <a:off x="7943745" y="1280442"/>
            <a:ext cx="3546235" cy="1288891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tx1"/>
                </a:solidFill>
              </a:rPr>
              <a:t>Excellent links to other subjects </a:t>
            </a:r>
            <a:r>
              <a:rPr lang="en-GB" sz="2000" i="1" dirty="0">
                <a:solidFill>
                  <a:schemeClr val="tx1"/>
                </a:solidFill>
              </a:rPr>
              <a:t>i.e. </a:t>
            </a:r>
            <a:r>
              <a:rPr lang="en-GB" sz="2000" i="1" dirty="0" smtClean="0">
                <a:solidFill>
                  <a:schemeClr val="tx1"/>
                </a:solidFill>
              </a:rPr>
              <a:t>Physics, Economics</a:t>
            </a:r>
            <a:r>
              <a:rPr lang="en-GB" sz="2000" i="1" dirty="0">
                <a:solidFill>
                  <a:schemeClr val="tx1"/>
                </a:solidFill>
              </a:rPr>
              <a:t>, </a:t>
            </a:r>
            <a:r>
              <a:rPr lang="en-GB" sz="2000" i="1" dirty="0" smtClean="0">
                <a:solidFill>
                  <a:schemeClr val="tx1"/>
                </a:solidFill>
              </a:rPr>
              <a:t>Computing, Geography and Engineering. </a:t>
            </a:r>
            <a:endParaRPr lang="en-GB" sz="2000" dirty="0"/>
          </a:p>
        </p:txBody>
      </p:sp>
      <p:sp>
        <p:nvSpPr>
          <p:cNvPr id="22" name="Rounded Rectangular Callout 14">
            <a:extLst>
              <a:ext uri="{FF2B5EF4-FFF2-40B4-BE49-F238E27FC236}">
                <a16:creationId xmlns:a16="http://schemas.microsoft.com/office/drawing/2014/main" id="{1CAC4B87-B2FF-4519-85EA-C4379BC1088A}"/>
              </a:ext>
            </a:extLst>
          </p:cNvPr>
          <p:cNvSpPr/>
          <p:nvPr/>
        </p:nvSpPr>
        <p:spPr>
          <a:xfrm>
            <a:off x="552390" y="1386644"/>
            <a:ext cx="4584876" cy="1276406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tx1"/>
                </a:solidFill>
              </a:rPr>
              <a:t>Highly academic and </a:t>
            </a:r>
            <a:r>
              <a:rPr lang="en-GB" sz="2000" b="1" i="1" dirty="0" smtClean="0">
                <a:solidFill>
                  <a:schemeClr val="tx1"/>
                </a:solidFill>
              </a:rPr>
              <a:t>respected </a:t>
            </a:r>
            <a:r>
              <a:rPr lang="en-GB" sz="2000" b="1" i="1" dirty="0">
                <a:solidFill>
                  <a:schemeClr val="tx1"/>
                </a:solidFill>
              </a:rPr>
              <a:t>by employees and universities </a:t>
            </a:r>
            <a:r>
              <a:rPr lang="en-GB" sz="2000" i="1" dirty="0">
                <a:solidFill>
                  <a:schemeClr val="tx1"/>
                </a:solidFill>
              </a:rPr>
              <a:t>-  </a:t>
            </a:r>
            <a:r>
              <a:rPr lang="en-GB" sz="2000" i="1" dirty="0" smtClean="0">
                <a:solidFill>
                  <a:schemeClr val="tx1"/>
                </a:solidFill>
              </a:rPr>
              <a:t>Maths </a:t>
            </a:r>
            <a:r>
              <a:rPr lang="en-GB" sz="2000" i="1" dirty="0">
                <a:solidFill>
                  <a:schemeClr val="tx1"/>
                </a:solidFill>
              </a:rPr>
              <a:t>graduates are amongst the most </a:t>
            </a:r>
            <a:r>
              <a:rPr lang="en-GB" sz="2000" i="1" dirty="0" smtClean="0">
                <a:solidFill>
                  <a:schemeClr val="tx1"/>
                </a:solidFill>
              </a:rPr>
              <a:t>employable – a </a:t>
            </a:r>
            <a:r>
              <a:rPr lang="en-GB" sz="2000" b="1" i="1" dirty="0" smtClean="0">
                <a:solidFill>
                  <a:schemeClr val="tx1"/>
                </a:solidFill>
              </a:rPr>
              <a:t>facilitating</a:t>
            </a:r>
            <a:r>
              <a:rPr lang="en-GB" sz="2000" i="1" dirty="0" smtClean="0">
                <a:solidFill>
                  <a:schemeClr val="tx1"/>
                </a:solidFill>
              </a:rPr>
              <a:t> subject. </a:t>
            </a:r>
            <a:endParaRPr lang="en-GB" sz="2000" dirty="0"/>
          </a:p>
        </p:txBody>
      </p:sp>
      <p:sp>
        <p:nvSpPr>
          <p:cNvPr id="26" name="Rounded Rectangular Callout 14">
            <a:extLst>
              <a:ext uri="{FF2B5EF4-FFF2-40B4-BE49-F238E27FC236}">
                <a16:creationId xmlns:a16="http://schemas.microsoft.com/office/drawing/2014/main" id="{43B75517-6C9C-4F22-9C74-8981A56E69C8}"/>
              </a:ext>
            </a:extLst>
          </p:cNvPr>
          <p:cNvSpPr/>
          <p:nvPr/>
        </p:nvSpPr>
        <p:spPr>
          <a:xfrm>
            <a:off x="7512650" y="2797104"/>
            <a:ext cx="3538987" cy="1268690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chemeClr val="tx1"/>
                </a:solidFill>
              </a:rPr>
              <a:t>In the global market most students have studied Maths to age 18 – </a:t>
            </a:r>
            <a:r>
              <a:rPr lang="en-GB" sz="2000" b="1" i="1" dirty="0" smtClean="0">
                <a:solidFill>
                  <a:schemeClr val="tx1"/>
                </a:solidFill>
              </a:rPr>
              <a:t>study Maths to be able to complete globally.</a:t>
            </a:r>
            <a:endParaRPr lang="en-GB" sz="2000" b="1" dirty="0"/>
          </a:p>
        </p:txBody>
      </p:sp>
      <p:sp>
        <p:nvSpPr>
          <p:cNvPr id="27" name="Rounded Rectangular Callout 14">
            <a:extLst>
              <a:ext uri="{FF2B5EF4-FFF2-40B4-BE49-F238E27FC236}">
                <a16:creationId xmlns:a16="http://schemas.microsoft.com/office/drawing/2014/main" id="{1009EF75-B948-4D65-8BC9-E5A7A2D8BDB1}"/>
              </a:ext>
            </a:extLst>
          </p:cNvPr>
          <p:cNvSpPr/>
          <p:nvPr/>
        </p:nvSpPr>
        <p:spPr>
          <a:xfrm>
            <a:off x="1349689" y="2934043"/>
            <a:ext cx="3428997" cy="1224226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chemeClr val="tx1"/>
                </a:solidFill>
              </a:rPr>
              <a:t>Studying </a:t>
            </a:r>
            <a:r>
              <a:rPr lang="en-GB" sz="2000" b="1" i="1" dirty="0" smtClean="0">
                <a:solidFill>
                  <a:schemeClr val="tx1"/>
                </a:solidFill>
              </a:rPr>
              <a:t>Maths</a:t>
            </a:r>
            <a:r>
              <a:rPr lang="en-GB" sz="2000" i="1" dirty="0" smtClean="0">
                <a:solidFill>
                  <a:schemeClr val="tx1"/>
                </a:solidFill>
              </a:rPr>
              <a:t> will help you develop key employability skills such as problem solving and resilience. </a:t>
            </a:r>
            <a:endParaRPr lang="en-GB" sz="2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9899920-0583-4F09-BB4A-B97AB825A4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312" y="102691"/>
            <a:ext cx="850487" cy="10664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899920-0583-4F09-BB4A-B97AB825A4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4" y="148836"/>
            <a:ext cx="850487" cy="106644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0290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AriaR</vt:lpstr>
      <vt:lpstr>Bernard MT Condensed</vt:lpstr>
      <vt:lpstr>Bookman Old Style</vt:lpstr>
      <vt:lpstr>Calibri</vt:lpstr>
      <vt:lpstr>Calibri Light</vt:lpstr>
      <vt:lpstr>Office Theme</vt:lpstr>
      <vt:lpstr>PowerPoint Presentation</vt:lpstr>
    </vt:vector>
  </TitlesOfParts>
  <Company>Abbeyfield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Jones</dc:creator>
  <cp:lastModifiedBy>L Smy</cp:lastModifiedBy>
  <cp:revision>6</cp:revision>
  <dcterms:created xsi:type="dcterms:W3CDTF">2020-10-06T14:44:49Z</dcterms:created>
  <dcterms:modified xsi:type="dcterms:W3CDTF">2020-10-07T15:12:38Z</dcterms:modified>
</cp:coreProperties>
</file>