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86E7-A357-4049-ADD9-C34C07F9443E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799D-A558-401A-ADF9-15B85B95C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912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86E7-A357-4049-ADD9-C34C07F9443E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799D-A558-401A-ADF9-15B85B95C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148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86E7-A357-4049-ADD9-C34C07F9443E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799D-A558-401A-ADF9-15B85B95C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359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86E7-A357-4049-ADD9-C34C07F9443E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799D-A558-401A-ADF9-15B85B95C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583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86E7-A357-4049-ADD9-C34C07F9443E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799D-A558-401A-ADF9-15B85B95C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577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86E7-A357-4049-ADD9-C34C07F9443E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799D-A558-401A-ADF9-15B85B95C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3079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86E7-A357-4049-ADD9-C34C07F9443E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799D-A558-401A-ADF9-15B85B95C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243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86E7-A357-4049-ADD9-C34C07F9443E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799D-A558-401A-ADF9-15B85B95C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04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86E7-A357-4049-ADD9-C34C07F9443E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799D-A558-401A-ADF9-15B85B95C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296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86E7-A357-4049-ADD9-C34C07F9443E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799D-A558-401A-ADF9-15B85B95C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87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686E7-A357-4049-ADD9-C34C07F9443E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4799D-A558-401A-ADF9-15B85B95C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266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686E7-A357-4049-ADD9-C34C07F9443E}" type="datetimeFigureOut">
              <a:rPr lang="en-GB" smtClean="0"/>
              <a:t>22/07/2021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4799D-A558-401A-ADF9-15B85B95C5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07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6418" y="4174434"/>
            <a:ext cx="3346174" cy="2427599"/>
          </a:xfr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dirty="0">
                <a:latin typeface="Gill Sans MT" panose="020B0502020104020203" pitchFamily="34" charset="0"/>
              </a:rPr>
              <a:t>Criminology (from Latin </a:t>
            </a:r>
            <a:r>
              <a:rPr lang="en-GB" dirty="0" err="1">
                <a:latin typeface="Gill Sans MT" panose="020B0502020104020203" pitchFamily="34" charset="0"/>
              </a:rPr>
              <a:t>crīmen</a:t>
            </a:r>
            <a:r>
              <a:rPr lang="en-GB" dirty="0">
                <a:latin typeface="Gill Sans MT" panose="020B0502020104020203" pitchFamily="34" charset="0"/>
              </a:rPr>
              <a:t>, "accusation"; and Greek -</a:t>
            </a:r>
            <a:r>
              <a:rPr lang="en-GB" dirty="0" err="1">
                <a:latin typeface="Gill Sans MT" panose="020B0502020104020203" pitchFamily="34" charset="0"/>
              </a:rPr>
              <a:t>λογί</a:t>
            </a:r>
            <a:r>
              <a:rPr lang="en-GB" dirty="0">
                <a:latin typeface="Gill Sans MT" panose="020B0502020104020203" pitchFamily="34" charset="0"/>
              </a:rPr>
              <a:t>α, -logia “the study of something) is the scientific study of criminal behaviour, on individual, social and natural levels, and how it can be managed, controlled and prevented.</a:t>
            </a:r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5736" y="1457438"/>
            <a:ext cx="2400133" cy="2452255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2963287-990E-4972-B155-00EC093589FC}"/>
              </a:ext>
            </a:extLst>
          </p:cNvPr>
          <p:cNvSpPr txBox="1">
            <a:spLocks/>
          </p:cNvSpPr>
          <p:nvPr/>
        </p:nvSpPr>
        <p:spPr>
          <a:xfrm>
            <a:off x="180445" y="4174435"/>
            <a:ext cx="2940443" cy="24275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9600" b="1" dirty="0"/>
              <a:t>Entry Requirements:</a:t>
            </a:r>
          </a:p>
          <a:p>
            <a:r>
              <a:rPr lang="en-GB" sz="8000" dirty="0"/>
              <a:t>4 GCSE’s at grade 4 including English</a:t>
            </a:r>
          </a:p>
          <a:p>
            <a:r>
              <a:rPr lang="en-GB" sz="8000" dirty="0"/>
              <a:t>An interest in a career using Criminology </a:t>
            </a:r>
          </a:p>
          <a:p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5B5A17-6A4D-4A0F-945C-C71E4613BE29}"/>
              </a:ext>
            </a:extLst>
          </p:cNvPr>
          <p:cNvSpPr txBox="1">
            <a:spLocks/>
          </p:cNvSpPr>
          <p:nvPr/>
        </p:nvSpPr>
        <p:spPr>
          <a:xfrm>
            <a:off x="6838122" y="4174434"/>
            <a:ext cx="5053161" cy="2427599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6700" dirty="0"/>
              <a:t>What will the course teach me?</a:t>
            </a:r>
          </a:p>
          <a:p>
            <a:pPr marL="0" indent="0">
              <a:buNone/>
            </a:pPr>
            <a:r>
              <a:rPr lang="en-GB" sz="7200" dirty="0">
                <a:latin typeface="Gill Sans MT" panose="020B0502020104020203" pitchFamily="34" charset="0"/>
              </a:rPr>
              <a:t>It will enable students to use theories of criminality to analyse criminal situations and make recommendations for policy</a:t>
            </a:r>
          </a:p>
          <a:p>
            <a:pPr marL="0" indent="0">
              <a:buNone/>
            </a:pPr>
            <a:r>
              <a:rPr lang="en-GB" sz="7200" dirty="0">
                <a:latin typeface="Gill Sans MT" panose="020B0502020104020203" pitchFamily="34" charset="0"/>
              </a:rPr>
              <a:t>It develops the knowledge and skills to research policy in practice, assess campaigns for changes in awareness and examine information to review verdicts in criminal cases.</a:t>
            </a:r>
          </a:p>
          <a:p>
            <a:pPr marL="0" indent="0">
              <a:buNone/>
            </a:pPr>
            <a:endParaRPr lang="en-GB" sz="6700" dirty="0"/>
          </a:p>
          <a:p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FFC6858-501C-49D2-9931-E2675C751B50}"/>
              </a:ext>
            </a:extLst>
          </p:cNvPr>
          <p:cNvSpPr txBox="1">
            <a:spLocks/>
          </p:cNvSpPr>
          <p:nvPr/>
        </p:nvSpPr>
        <p:spPr>
          <a:xfrm>
            <a:off x="180561" y="1548142"/>
            <a:ext cx="8328991" cy="2452255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rmAutofit fontScale="2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7200" b="1" dirty="0"/>
              <a:t>What do we study ?</a:t>
            </a:r>
          </a:p>
          <a:p>
            <a:pPr marL="0" indent="0">
              <a:buNone/>
            </a:pPr>
            <a:r>
              <a:rPr lang="en-GB" sz="7200" dirty="0"/>
              <a:t>Unit 1- understanding of the public perceptions of crime and campaigns for change relating to crime</a:t>
            </a:r>
          </a:p>
          <a:p>
            <a:pPr marL="0" indent="0">
              <a:buNone/>
            </a:pPr>
            <a:r>
              <a:rPr lang="en-GB" sz="7200" dirty="0"/>
              <a:t>Unit 2 -apply criminological theories  to unit 1 knowledge  to examine how both are used to set policy</a:t>
            </a:r>
          </a:p>
          <a:p>
            <a:pPr marL="0" indent="0">
              <a:buNone/>
            </a:pPr>
            <a:r>
              <a:rPr lang="en-GB" sz="7200" dirty="0"/>
              <a:t>Unit 3- from crime scene to verdict Understand the people and processes and how they are influenced</a:t>
            </a:r>
          </a:p>
          <a:p>
            <a:pPr marL="0" indent="0">
              <a:buNone/>
            </a:pPr>
            <a:r>
              <a:rPr lang="en-GB" sz="7200" dirty="0"/>
              <a:t>Unit 4- Understand how laws are made, evaluate the effectiveness of the laws in dealing with crime and punishment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sz="9600" b="1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445" y="48541"/>
            <a:ext cx="11088757" cy="1325563"/>
          </a:xfrm>
          <a:solidFill>
            <a:schemeClr val="bg1"/>
          </a:solidFill>
          <a:ln w="57150">
            <a:solidFill>
              <a:srgbClr val="0070C0"/>
            </a:solidFill>
          </a:ln>
        </p:spPr>
        <p:txBody>
          <a:bodyPr vert="horz" lIns="91440" tIns="45720" rIns="91440" bIns="45720" rtlCol="0">
            <a:normAutofit/>
          </a:bodyPr>
          <a:lstStyle/>
          <a:p>
            <a:pPr>
              <a:spcBef>
                <a:spcPts val="1000"/>
              </a:spcBef>
              <a:buFont typeface="Arial" panose="020B0604020202020204" pitchFamily="34" charset="0"/>
            </a:pPr>
            <a:r>
              <a:rPr lang="en-GB" sz="4000" b="1" dirty="0">
                <a:latin typeface="+mn-lt"/>
                <a:ea typeface="+mn-ea"/>
                <a:cs typeface="+mn-cs"/>
              </a:rPr>
              <a:t>Why choose the Applied Diploma in Criminology?</a:t>
            </a:r>
          </a:p>
        </p:txBody>
      </p:sp>
    </p:spTree>
    <p:extLst>
      <p:ext uri="{BB962C8B-B14F-4D97-AF65-F5344CB8AC3E}">
        <p14:creationId xmlns:p14="http://schemas.microsoft.com/office/powerpoint/2010/main" val="1191037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211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Why choose the Applied Diploma in Criminology?</vt:lpstr>
    </vt:vector>
  </TitlesOfParts>
  <Company>Abbeyfield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choose A Level Music?</dc:title>
  <dc:creator>S Jones</dc:creator>
  <cp:lastModifiedBy>S Jones</cp:lastModifiedBy>
  <cp:revision>5</cp:revision>
  <cp:lastPrinted>2021-07-22T11:31:08Z</cp:lastPrinted>
  <dcterms:created xsi:type="dcterms:W3CDTF">2020-10-20T06:51:13Z</dcterms:created>
  <dcterms:modified xsi:type="dcterms:W3CDTF">2021-07-22T12:27:39Z</dcterms:modified>
</cp:coreProperties>
</file>