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0" d="100"/>
          <a:sy n="90" d="100"/>
        </p:scale>
        <p:origin x="12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E55FF85-71E8-4115-9800-3124936CBE4D}" type="datetimeFigureOut">
              <a:rPr lang="en-GB" smtClean="0"/>
              <a:t>31/10/2022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3EFD6A-B49E-478D-AA86-ED92FFA3FB3B}" type="slidenum">
              <a:rPr lang="en-GB" smtClean="0"/>
              <a:t>‹#›</a:t>
            </a:fld>
            <a:endParaRPr lang="en-GB"/>
          </a:p>
        </p:txBody>
      </p:sp>
    </p:spTree>
    <p:extLst>
      <p:ext uri="{BB962C8B-B14F-4D97-AF65-F5344CB8AC3E}">
        <p14:creationId xmlns:p14="http://schemas.microsoft.com/office/powerpoint/2010/main" val="1215790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E55FF85-71E8-4115-9800-3124936CBE4D}" type="datetimeFigureOut">
              <a:rPr lang="en-GB" smtClean="0"/>
              <a:t>31/10/2022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3EFD6A-B49E-478D-AA86-ED92FFA3FB3B}" type="slidenum">
              <a:rPr lang="en-GB" smtClean="0"/>
              <a:t>‹#›</a:t>
            </a:fld>
            <a:endParaRPr lang="en-GB"/>
          </a:p>
        </p:txBody>
      </p:sp>
    </p:spTree>
    <p:extLst>
      <p:ext uri="{BB962C8B-B14F-4D97-AF65-F5344CB8AC3E}">
        <p14:creationId xmlns:p14="http://schemas.microsoft.com/office/powerpoint/2010/main" val="3724019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E55FF85-71E8-4115-9800-3124936CBE4D}" type="datetimeFigureOut">
              <a:rPr lang="en-GB" smtClean="0"/>
              <a:t>31/10/2022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3EFD6A-B49E-478D-AA86-ED92FFA3FB3B}" type="slidenum">
              <a:rPr lang="en-GB" smtClean="0"/>
              <a:t>‹#›</a:t>
            </a:fld>
            <a:endParaRPr lang="en-GB"/>
          </a:p>
        </p:txBody>
      </p:sp>
    </p:spTree>
    <p:extLst>
      <p:ext uri="{BB962C8B-B14F-4D97-AF65-F5344CB8AC3E}">
        <p14:creationId xmlns:p14="http://schemas.microsoft.com/office/powerpoint/2010/main" val="3116128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E55FF85-71E8-4115-9800-3124936CBE4D}" type="datetimeFigureOut">
              <a:rPr lang="en-GB" smtClean="0"/>
              <a:t>31/10/2022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3EFD6A-B49E-478D-AA86-ED92FFA3FB3B}" type="slidenum">
              <a:rPr lang="en-GB" smtClean="0"/>
              <a:t>‹#›</a:t>
            </a:fld>
            <a:endParaRPr lang="en-GB"/>
          </a:p>
        </p:txBody>
      </p:sp>
    </p:spTree>
    <p:extLst>
      <p:ext uri="{BB962C8B-B14F-4D97-AF65-F5344CB8AC3E}">
        <p14:creationId xmlns:p14="http://schemas.microsoft.com/office/powerpoint/2010/main" val="2663480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E55FF85-71E8-4115-9800-3124936CBE4D}" type="datetimeFigureOut">
              <a:rPr lang="en-GB" smtClean="0"/>
              <a:t>31/10/2022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3EFD6A-B49E-478D-AA86-ED92FFA3FB3B}" type="slidenum">
              <a:rPr lang="en-GB" smtClean="0"/>
              <a:t>‹#›</a:t>
            </a:fld>
            <a:endParaRPr lang="en-GB"/>
          </a:p>
        </p:txBody>
      </p:sp>
    </p:spTree>
    <p:extLst>
      <p:ext uri="{BB962C8B-B14F-4D97-AF65-F5344CB8AC3E}">
        <p14:creationId xmlns:p14="http://schemas.microsoft.com/office/powerpoint/2010/main" val="3909442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E55FF85-71E8-4115-9800-3124936CBE4D}" type="datetimeFigureOut">
              <a:rPr lang="en-GB" smtClean="0"/>
              <a:t>31/10/2022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3EFD6A-B49E-478D-AA86-ED92FFA3FB3B}" type="slidenum">
              <a:rPr lang="en-GB" smtClean="0"/>
              <a:t>‹#›</a:t>
            </a:fld>
            <a:endParaRPr lang="en-GB"/>
          </a:p>
        </p:txBody>
      </p:sp>
    </p:spTree>
    <p:extLst>
      <p:ext uri="{BB962C8B-B14F-4D97-AF65-F5344CB8AC3E}">
        <p14:creationId xmlns:p14="http://schemas.microsoft.com/office/powerpoint/2010/main" val="2028130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E55FF85-71E8-4115-9800-3124936CBE4D}" type="datetimeFigureOut">
              <a:rPr lang="en-GB" smtClean="0"/>
              <a:t>31/10/2022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3EFD6A-B49E-478D-AA86-ED92FFA3FB3B}" type="slidenum">
              <a:rPr lang="en-GB" smtClean="0"/>
              <a:t>‹#›</a:t>
            </a:fld>
            <a:endParaRPr lang="en-GB"/>
          </a:p>
        </p:txBody>
      </p:sp>
    </p:spTree>
    <p:extLst>
      <p:ext uri="{BB962C8B-B14F-4D97-AF65-F5344CB8AC3E}">
        <p14:creationId xmlns:p14="http://schemas.microsoft.com/office/powerpoint/2010/main" val="3127565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E55FF85-71E8-4115-9800-3124936CBE4D}" type="datetimeFigureOut">
              <a:rPr lang="en-GB" smtClean="0"/>
              <a:t>31/10/2022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3EFD6A-B49E-478D-AA86-ED92FFA3FB3B}" type="slidenum">
              <a:rPr lang="en-GB" smtClean="0"/>
              <a:t>‹#›</a:t>
            </a:fld>
            <a:endParaRPr lang="en-GB"/>
          </a:p>
        </p:txBody>
      </p:sp>
    </p:spTree>
    <p:extLst>
      <p:ext uri="{BB962C8B-B14F-4D97-AF65-F5344CB8AC3E}">
        <p14:creationId xmlns:p14="http://schemas.microsoft.com/office/powerpoint/2010/main" val="2949945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55FF85-71E8-4115-9800-3124936CBE4D}" type="datetimeFigureOut">
              <a:rPr lang="en-GB" smtClean="0"/>
              <a:t>31/10/2022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3EFD6A-B49E-478D-AA86-ED92FFA3FB3B}" type="slidenum">
              <a:rPr lang="en-GB" smtClean="0"/>
              <a:t>‹#›</a:t>
            </a:fld>
            <a:endParaRPr lang="en-GB"/>
          </a:p>
        </p:txBody>
      </p:sp>
    </p:spTree>
    <p:extLst>
      <p:ext uri="{BB962C8B-B14F-4D97-AF65-F5344CB8AC3E}">
        <p14:creationId xmlns:p14="http://schemas.microsoft.com/office/powerpoint/2010/main" val="1718821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55FF85-71E8-4115-9800-3124936CBE4D}" type="datetimeFigureOut">
              <a:rPr lang="en-GB" smtClean="0"/>
              <a:t>31/10/2022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3EFD6A-B49E-478D-AA86-ED92FFA3FB3B}" type="slidenum">
              <a:rPr lang="en-GB" smtClean="0"/>
              <a:t>‹#›</a:t>
            </a:fld>
            <a:endParaRPr lang="en-GB"/>
          </a:p>
        </p:txBody>
      </p:sp>
    </p:spTree>
    <p:extLst>
      <p:ext uri="{BB962C8B-B14F-4D97-AF65-F5344CB8AC3E}">
        <p14:creationId xmlns:p14="http://schemas.microsoft.com/office/powerpoint/2010/main" val="3195775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55FF85-71E8-4115-9800-3124936CBE4D}" type="datetimeFigureOut">
              <a:rPr lang="en-GB" smtClean="0"/>
              <a:t>31/10/2022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3EFD6A-B49E-478D-AA86-ED92FFA3FB3B}" type="slidenum">
              <a:rPr lang="en-GB" smtClean="0"/>
              <a:t>‹#›</a:t>
            </a:fld>
            <a:endParaRPr lang="en-GB"/>
          </a:p>
        </p:txBody>
      </p:sp>
    </p:spTree>
    <p:extLst>
      <p:ext uri="{BB962C8B-B14F-4D97-AF65-F5344CB8AC3E}">
        <p14:creationId xmlns:p14="http://schemas.microsoft.com/office/powerpoint/2010/main" val="476113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55FF85-71E8-4115-9800-3124936CBE4D}" type="datetimeFigureOut">
              <a:rPr lang="en-GB" smtClean="0"/>
              <a:t>31/10/2022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3EFD6A-B49E-478D-AA86-ED92FFA3FB3B}" type="slidenum">
              <a:rPr lang="en-GB" smtClean="0"/>
              <a:t>‹#›</a:t>
            </a:fld>
            <a:endParaRPr lang="en-GB"/>
          </a:p>
        </p:txBody>
      </p:sp>
    </p:spTree>
    <p:extLst>
      <p:ext uri="{BB962C8B-B14F-4D97-AF65-F5344CB8AC3E}">
        <p14:creationId xmlns:p14="http://schemas.microsoft.com/office/powerpoint/2010/main" val="564649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0" name="Rounded Rectangular Callout 14">
            <a:extLst>
              <a:ext uri="{FF2B5EF4-FFF2-40B4-BE49-F238E27FC236}">
                <a16:creationId xmlns:a16="http://schemas.microsoft.com/office/drawing/2014/main" id="{879D21C2-3A66-4A3D-9ED6-68F0ED20E3AA}"/>
              </a:ext>
            </a:extLst>
          </p:cNvPr>
          <p:cNvSpPr/>
          <p:nvPr/>
        </p:nvSpPr>
        <p:spPr>
          <a:xfrm>
            <a:off x="1468571" y="4187065"/>
            <a:ext cx="7311954" cy="947284"/>
          </a:xfrm>
          <a:prstGeom prst="wedgeRoundRectCallou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71" b="1" i="1" u="sng" dirty="0">
                <a:solidFill>
                  <a:srgbClr val="FF0000"/>
                </a:solidFill>
                <a:latin typeface="Bernard MT Condensed" panose="02050806060905020404" pitchFamily="18" charset="0"/>
              </a:rPr>
              <a:t>A</a:t>
            </a:r>
            <a:r>
              <a:rPr lang="en-GB" sz="2571" b="1" i="1" u="sng" dirty="0">
                <a:solidFill>
                  <a:srgbClr val="FF0000"/>
                </a:solidFill>
                <a:latin typeface="Bernard MT Condensed" panose="02050806060905020404" pitchFamily="18" charset="0"/>
              </a:rPr>
              <a:t> </a:t>
            </a:r>
            <a:r>
              <a:rPr lang="en-GB" sz="2286" b="1" i="1" u="sng" dirty="0">
                <a:solidFill>
                  <a:srgbClr val="FF0000"/>
                </a:solidFill>
                <a:latin typeface="Bernard MT Condensed" panose="02050806060905020404" pitchFamily="18" charset="0"/>
              </a:rPr>
              <a:t>level Physics results are consistently very strong.</a:t>
            </a:r>
          </a:p>
          <a:p>
            <a:pPr algn="ctr"/>
            <a:r>
              <a:rPr lang="en-GB" sz="2286" b="1" i="1" u="sng" dirty="0">
                <a:solidFill>
                  <a:srgbClr val="FF0000"/>
                </a:solidFill>
                <a:latin typeface="Bernard MT Condensed" panose="02050806060905020404" pitchFamily="18" charset="0"/>
              </a:rPr>
              <a:t>The course is delivered by experienced, supportive teachers</a:t>
            </a:r>
            <a:r>
              <a:rPr lang="en-GB" sz="2571" b="1" i="1" u="sng" dirty="0">
                <a:solidFill>
                  <a:srgbClr val="FF0000"/>
                </a:solidFill>
                <a:latin typeface="Bernard MT Condensed" panose="02050806060905020404" pitchFamily="18" charset="0"/>
              </a:rPr>
              <a:t>.</a:t>
            </a:r>
            <a:endParaRPr lang="en-GB" sz="2000" dirty="0">
              <a:solidFill>
                <a:srgbClr val="FF0000"/>
              </a:solidFill>
              <a:latin typeface="Bernard MT Condensed" panose="02050806060905020404" pitchFamily="18" charset="0"/>
            </a:endParaRPr>
          </a:p>
        </p:txBody>
      </p:sp>
      <p:sp>
        <p:nvSpPr>
          <p:cNvPr id="2" name="TextBox 1"/>
          <p:cNvSpPr txBox="1"/>
          <p:nvPr/>
        </p:nvSpPr>
        <p:spPr>
          <a:xfrm>
            <a:off x="1009349" y="134547"/>
            <a:ext cx="5053517" cy="817788"/>
          </a:xfrm>
          <a:prstGeom prst="rect">
            <a:avLst/>
          </a:prstGeom>
          <a:noFill/>
        </p:spPr>
        <p:txBody>
          <a:bodyPr wrap="square" rtlCol="0">
            <a:spAutoFit/>
          </a:bodyPr>
          <a:lstStyle/>
          <a:p>
            <a:pPr algn="ctr"/>
            <a:r>
              <a:rPr lang="en-GB" sz="4714" b="1" i="1" dirty="0">
                <a:solidFill>
                  <a:srgbClr val="0033CC"/>
                </a:solidFill>
                <a:latin typeface="Bernard MT Condensed" panose="02050806060905020404" pitchFamily="18" charset="0"/>
              </a:rPr>
              <a:t>A level Physics</a:t>
            </a:r>
          </a:p>
        </p:txBody>
      </p:sp>
      <p:sp>
        <p:nvSpPr>
          <p:cNvPr id="13" name="Rectangle 12"/>
          <p:cNvSpPr/>
          <p:nvPr/>
        </p:nvSpPr>
        <p:spPr>
          <a:xfrm>
            <a:off x="765003" y="5318018"/>
            <a:ext cx="10595727" cy="1411284"/>
          </a:xfrm>
          <a:prstGeom prst="rect">
            <a:avLst/>
          </a:prstGeom>
          <a:ln w="38100">
            <a:solidFill>
              <a:srgbClr val="0000FF"/>
            </a:solidFill>
          </a:ln>
        </p:spPr>
        <p:txBody>
          <a:bodyPr wrap="square">
            <a:spAutoFit/>
          </a:bodyPr>
          <a:lstStyle/>
          <a:p>
            <a:pPr algn="ctr"/>
            <a:r>
              <a:rPr lang="en-GB" sz="2571" b="1" i="1" dirty="0">
                <a:latin typeface="Bookman Old Style" panose="02050604050505020204" pitchFamily="18" charset="0"/>
              </a:rPr>
              <a:t>CAN I STUDY A LEVEL PHYSICS?</a:t>
            </a:r>
          </a:p>
          <a:p>
            <a:pPr algn="ctr"/>
            <a:r>
              <a:rPr lang="en-GB" sz="2000" b="1" i="1" dirty="0">
                <a:latin typeface="Bookman Old Style" panose="02050604050505020204" pitchFamily="18" charset="0"/>
              </a:rPr>
              <a:t>Grade 6 GCSE Physics or 6-6 in GCSE Combined Science is required. </a:t>
            </a:r>
          </a:p>
          <a:p>
            <a:pPr algn="ctr"/>
            <a:r>
              <a:rPr lang="en-GB" sz="2000" b="1" i="1" dirty="0">
                <a:latin typeface="Bookman Old Style" panose="02050604050505020204" pitchFamily="18" charset="0"/>
              </a:rPr>
              <a:t>If you are consistently working at this grade or above, you should consider PHYSICS.</a:t>
            </a:r>
          </a:p>
        </p:txBody>
      </p:sp>
      <p:sp>
        <p:nvSpPr>
          <p:cNvPr id="21" name="Rounded Rectangular Callout 14">
            <a:extLst>
              <a:ext uri="{FF2B5EF4-FFF2-40B4-BE49-F238E27FC236}">
                <a16:creationId xmlns:a16="http://schemas.microsoft.com/office/drawing/2014/main" id="{D0E7194E-9321-45AC-8346-7FAE27FDD376}"/>
              </a:ext>
            </a:extLst>
          </p:cNvPr>
          <p:cNvSpPr/>
          <p:nvPr/>
        </p:nvSpPr>
        <p:spPr>
          <a:xfrm>
            <a:off x="5643563" y="188676"/>
            <a:ext cx="5358887" cy="1584672"/>
          </a:xfrm>
          <a:prstGeom prst="wedgeRoundRectCallou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rPr>
              <a:t>A level Physics gives you the opportunity to explore the phenomena of the universe and to look at theories that explain what is observed. This subject combines practical skills with theoretical ideas to develop descriptions of the physical universe.</a:t>
            </a:r>
            <a:r>
              <a:rPr lang="en-GB" dirty="0"/>
              <a:t>.</a:t>
            </a:r>
          </a:p>
        </p:txBody>
      </p:sp>
      <p:sp>
        <p:nvSpPr>
          <p:cNvPr id="22" name="Rounded Rectangular Callout 14">
            <a:extLst>
              <a:ext uri="{FF2B5EF4-FFF2-40B4-BE49-F238E27FC236}">
                <a16:creationId xmlns:a16="http://schemas.microsoft.com/office/drawing/2014/main" id="{1CAC4B87-B2FF-4519-85EA-C4379BC1088A}"/>
              </a:ext>
            </a:extLst>
          </p:cNvPr>
          <p:cNvSpPr/>
          <p:nvPr/>
        </p:nvSpPr>
        <p:spPr>
          <a:xfrm>
            <a:off x="118321" y="1302423"/>
            <a:ext cx="4396529" cy="2140865"/>
          </a:xfrm>
          <a:prstGeom prst="wedgeRoundRectCallout">
            <a:avLst/>
          </a:prstGeom>
          <a:solidFill>
            <a:schemeClr val="bg1"/>
          </a:solidFill>
          <a:ln w="571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i="1" dirty="0">
                <a:solidFill>
                  <a:schemeClr val="tx1"/>
                </a:solidFill>
              </a:rPr>
              <a:t> Studying A level Physics can lead to careers in engineering, industry, transport, astronomy, robotics, government, universities, the armed forces, the secret service, games companies, research labs and more.</a:t>
            </a:r>
          </a:p>
        </p:txBody>
      </p:sp>
      <p:sp>
        <p:nvSpPr>
          <p:cNvPr id="26" name="Rounded Rectangular Callout 14">
            <a:extLst>
              <a:ext uri="{FF2B5EF4-FFF2-40B4-BE49-F238E27FC236}">
                <a16:creationId xmlns:a16="http://schemas.microsoft.com/office/drawing/2014/main" id="{43B75517-6C9C-4F22-9C74-8981A56E69C8}"/>
              </a:ext>
            </a:extLst>
          </p:cNvPr>
          <p:cNvSpPr/>
          <p:nvPr/>
        </p:nvSpPr>
        <p:spPr>
          <a:xfrm>
            <a:off x="7743825" y="1840623"/>
            <a:ext cx="4269211" cy="1155425"/>
          </a:xfrm>
          <a:prstGeom prst="wedgeRoundRectCallout">
            <a:avLst/>
          </a:prstGeom>
          <a:solidFill>
            <a:schemeClr val="bg1"/>
          </a:solidFill>
          <a:ln w="57150">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i="1" dirty="0">
                <a:solidFill>
                  <a:schemeClr val="tx1"/>
                </a:solidFill>
              </a:rPr>
              <a:t>A Level Physics </a:t>
            </a:r>
            <a:r>
              <a:rPr lang="en-GB" sz="2000" i="1" dirty="0">
                <a:solidFill>
                  <a:schemeClr val="tx1"/>
                </a:solidFill>
              </a:rPr>
              <a:t>is a facilitating subject commonly asked for in university entry requirements.</a:t>
            </a:r>
            <a:endParaRPr lang="en-GB" sz="2000" dirty="0"/>
          </a:p>
        </p:txBody>
      </p:sp>
      <p:sp>
        <p:nvSpPr>
          <p:cNvPr id="27" name="Rounded Rectangular Callout 14">
            <a:extLst>
              <a:ext uri="{FF2B5EF4-FFF2-40B4-BE49-F238E27FC236}">
                <a16:creationId xmlns:a16="http://schemas.microsoft.com/office/drawing/2014/main" id="{1009EF75-B948-4D65-8BC9-E5A7A2D8BDB1}"/>
              </a:ext>
            </a:extLst>
          </p:cNvPr>
          <p:cNvSpPr/>
          <p:nvPr/>
        </p:nvSpPr>
        <p:spPr>
          <a:xfrm>
            <a:off x="8382169" y="3218088"/>
            <a:ext cx="3575551" cy="796056"/>
          </a:xfrm>
          <a:prstGeom prst="wedgeRoundRectCallout">
            <a:avLst/>
          </a:prstGeom>
          <a:solidFill>
            <a:schemeClr val="bg1"/>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i="1" dirty="0">
                <a:solidFill>
                  <a:schemeClr val="tx1"/>
                </a:solidFill>
              </a:rPr>
              <a:t>Physics is closely linked to Maths, studying the two together can improve your skills in both.</a:t>
            </a:r>
            <a:endParaRPr lang="en-GB" sz="1600" dirty="0"/>
          </a:p>
        </p:txBody>
      </p:sp>
      <p:pic>
        <p:nvPicPr>
          <p:cNvPr id="5" name="Picture 4">
            <a:extLst>
              <a:ext uri="{FF2B5EF4-FFF2-40B4-BE49-F238E27FC236}">
                <a16:creationId xmlns:a16="http://schemas.microsoft.com/office/drawing/2014/main" id="{FEF92DC8-7BF3-4F1F-97AA-A0C549879C4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92" y="4135552"/>
            <a:ext cx="1224191" cy="922224"/>
          </a:xfrm>
          <a:prstGeom prst="rect">
            <a:avLst/>
          </a:prstGeom>
        </p:spPr>
      </p:pic>
      <p:pic>
        <p:nvPicPr>
          <p:cNvPr id="15" name="Picture 14">
            <a:extLst>
              <a:ext uri="{FF2B5EF4-FFF2-40B4-BE49-F238E27FC236}">
                <a16:creationId xmlns:a16="http://schemas.microsoft.com/office/drawing/2014/main" id="{49899920-0583-4F09-BB4A-B97AB825A41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62549" y="173546"/>
            <a:ext cx="850487" cy="1066442"/>
          </a:xfrm>
          <a:prstGeom prst="rect">
            <a:avLst/>
          </a:prstGeom>
          <a:solidFill>
            <a:schemeClr val="bg1"/>
          </a:solidFill>
        </p:spPr>
      </p:pic>
      <p:pic>
        <p:nvPicPr>
          <p:cNvPr id="16" name="Picture 15">
            <a:extLst>
              <a:ext uri="{FF2B5EF4-FFF2-40B4-BE49-F238E27FC236}">
                <a16:creationId xmlns:a16="http://schemas.microsoft.com/office/drawing/2014/main" id="{49899920-0583-4F09-BB4A-B97AB825A41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8414" y="148836"/>
            <a:ext cx="850487" cy="1066442"/>
          </a:xfrm>
          <a:prstGeom prst="rect">
            <a:avLst/>
          </a:prstGeom>
          <a:solidFill>
            <a:schemeClr val="bg1"/>
          </a:solidFill>
        </p:spPr>
      </p:pic>
      <p:pic>
        <p:nvPicPr>
          <p:cNvPr id="30" name="Picture 29"/>
          <p:cNvPicPr>
            <a:picLocks noChangeAspect="1"/>
          </p:cNvPicPr>
          <p:nvPr/>
        </p:nvPicPr>
        <p:blipFill>
          <a:blip r:embed="rId4"/>
          <a:stretch>
            <a:fillRect/>
          </a:stretch>
        </p:blipFill>
        <p:spPr>
          <a:xfrm>
            <a:off x="4241460" y="3582582"/>
            <a:ext cx="3642811" cy="491591"/>
          </a:xfrm>
          <a:prstGeom prst="rect">
            <a:avLst/>
          </a:prstGeom>
        </p:spPr>
      </p:pic>
      <p:pic>
        <p:nvPicPr>
          <p:cNvPr id="31" name="Picture 30"/>
          <p:cNvPicPr>
            <a:picLocks noChangeAspect="1"/>
          </p:cNvPicPr>
          <p:nvPr/>
        </p:nvPicPr>
        <p:blipFill>
          <a:blip r:embed="rId5"/>
          <a:stretch>
            <a:fillRect/>
          </a:stretch>
        </p:blipFill>
        <p:spPr>
          <a:xfrm>
            <a:off x="5012748" y="1957388"/>
            <a:ext cx="1579793" cy="1575453"/>
          </a:xfrm>
          <a:prstGeom prst="rect">
            <a:avLst/>
          </a:prstGeom>
        </p:spPr>
      </p:pic>
      <p:pic>
        <p:nvPicPr>
          <p:cNvPr id="32" name="Picture 31"/>
          <p:cNvPicPr>
            <a:picLocks noChangeAspect="1"/>
          </p:cNvPicPr>
          <p:nvPr/>
        </p:nvPicPr>
        <p:blipFill rotWithShape="1">
          <a:blip r:embed="rId6"/>
          <a:srcRect t="17000" r="3626"/>
          <a:stretch/>
        </p:blipFill>
        <p:spPr>
          <a:xfrm>
            <a:off x="8970113" y="4135552"/>
            <a:ext cx="2617679" cy="1127197"/>
          </a:xfrm>
          <a:prstGeom prst="rect">
            <a:avLst/>
          </a:prstGeom>
        </p:spPr>
      </p:pic>
    </p:spTree>
    <p:extLst>
      <p:ext uri="{BB962C8B-B14F-4D97-AF65-F5344CB8AC3E}">
        <p14:creationId xmlns:p14="http://schemas.microsoft.com/office/powerpoint/2010/main" val="3802903698"/>
      </p:ext>
    </p:extLst>
  </p:cSld>
  <p:clrMapOvr>
    <a:masterClrMapping/>
  </p:clrMapOvr>
  <mc:AlternateContent xmlns:mc="http://schemas.openxmlformats.org/markup-compatibility/2006" xmlns:p14="http://schemas.microsoft.com/office/powerpoint/2010/main">
    <mc:Choice Requires="p14">
      <p:transition spd="slow" p14:dur="2000" advClick="0" advTm="30000"/>
    </mc:Choice>
    <mc:Fallback xmlns="">
      <p:transition spd="slow" advClick="0" advTm="3000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172</Words>
  <Application>Microsoft Office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Bernard MT Condensed</vt:lpstr>
      <vt:lpstr>Bookman Old Style</vt:lpstr>
      <vt:lpstr>Calibri</vt:lpstr>
      <vt:lpstr>Calibri Light</vt:lpstr>
      <vt:lpstr>Office Theme</vt:lpstr>
      <vt:lpstr>PowerPoint Presentation</vt:lpstr>
    </vt:vector>
  </TitlesOfParts>
  <Company>Abbeyfield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 Jones</dc:creator>
  <cp:lastModifiedBy>S Silcock</cp:lastModifiedBy>
  <cp:revision>25</cp:revision>
  <dcterms:created xsi:type="dcterms:W3CDTF">2020-10-06T14:44:49Z</dcterms:created>
  <dcterms:modified xsi:type="dcterms:W3CDTF">2022-10-31T16:57:38Z</dcterms:modified>
</cp:coreProperties>
</file>