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14" d="100"/>
          <a:sy n="114" d="100"/>
        </p:scale>
        <p:origin x="3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1/21/2021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806813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1/21/2021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83450740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1/21/2021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7201520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1/21/2021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0813915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1/21/2021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871586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3BAB95-8DA7-460B-B00A-7037C8394FB0}" type="datetime1">
              <a:rPr lang="en-US" smtClean="0"/>
              <a:pPr/>
              <a:t>1/21/2021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1336033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1/21/2021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47057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5779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1/21/2021</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948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1/21/2021</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113082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1/21/2021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1396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1/21/2021</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922120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1/21/2021</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81752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1/21/2021</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90648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1/21/2021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3366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1/21/2021</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7796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3BAB95-8DA7-460B-B00A-7037C8394FB0}" type="datetime1">
              <a:rPr lang="en-US" smtClean="0"/>
              <a:pPr/>
              <a:t>1/21/2021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337124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02172D08-617D-4ED7-B73D-FEBA973DDEEB}"/>
              </a:ext>
            </a:extLst>
          </p:cNvPr>
          <p:cNvPicPr>
            <a:picLocks noChangeAspect="1"/>
          </p:cNvPicPr>
          <p:nvPr/>
        </p:nvPicPr>
        <p:blipFill rotWithShape="1">
          <a:blip r:embed="rId4"/>
          <a:srcRect r="-1" b="20735"/>
          <a:stretch/>
        </p:blipFill>
        <p:spPr>
          <a:xfrm>
            <a:off x="3376" y="-27432"/>
            <a:ext cx="12188952" cy="6424896"/>
          </a:xfrm>
          <a:custGeom>
            <a:avLst/>
            <a:gdLst/>
            <a:ahLst/>
            <a:cxnLst/>
            <a:rect l="l" t="t" r="r" b="b"/>
            <a:pathLst>
              <a:path w="12205236" h="6424896">
                <a:moveTo>
                  <a:pt x="0" y="0"/>
                </a:moveTo>
                <a:lnTo>
                  <a:pt x="12205236" y="0"/>
                </a:lnTo>
                <a:lnTo>
                  <a:pt x="12205236" y="5218929"/>
                </a:lnTo>
                <a:cubicBezTo>
                  <a:pt x="6290213" y="5218929"/>
                  <a:pt x="6105369" y="7085096"/>
                  <a:pt x="548482" y="6174545"/>
                </a:cubicBezTo>
                <a:lnTo>
                  <a:pt x="0" y="6078725"/>
                </a:lnTo>
                <a:close/>
              </a:path>
            </a:pathLst>
          </a:custGeom>
        </p:spPr>
      </p:pic>
      <p:sp>
        <p:nvSpPr>
          <p:cNvPr id="144" name="Title 1">
            <a:extLst>
              <a:ext uri="{FF2B5EF4-FFF2-40B4-BE49-F238E27FC236}">
                <a16:creationId xmlns:a16="http://schemas.microsoft.com/office/drawing/2014/main" id="{C3A94063-DE7C-4628-B496-C03537F3D455}"/>
              </a:ext>
            </a:extLst>
          </p:cNvPr>
          <p:cNvSpPr txBox="1">
            <a:spLocks/>
          </p:cNvSpPr>
          <p:nvPr/>
        </p:nvSpPr>
        <p:spPr>
          <a:xfrm>
            <a:off x="185211" y="260649"/>
            <a:ext cx="11984290" cy="1152127"/>
          </a:xfrm>
          <a:prstGeom prst="rect">
            <a:avLst/>
          </a:prstGeom>
          <a:solidFill>
            <a:srgbClr val="FFFF00"/>
          </a:solidFill>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rgbClr val="FFFFFF"/>
                </a:solidFill>
                <a:latin typeface="+mj-lt"/>
                <a:ea typeface="+mj-ea"/>
                <a:cs typeface="+mj-cs"/>
              </a:defRPr>
            </a:lvl1pPr>
          </a:lstStyle>
          <a:p>
            <a:r>
              <a:rPr lang="en-GB" sz="3200" dirty="0">
                <a:solidFill>
                  <a:schemeClr val="tx1"/>
                </a:solidFill>
                <a:latin typeface="Comic Sans MS" panose="030F0702030302020204" pitchFamily="66" charset="0"/>
              </a:rPr>
              <a:t>GCSE Religion Philosophy and Ethics allows students to demonstrate their ability to: </a:t>
            </a:r>
            <a:endParaRPr lang="en-GB" sz="1600" dirty="0">
              <a:solidFill>
                <a:schemeClr val="tx1"/>
              </a:solidFill>
              <a:latin typeface="Comic Sans MS" panose="030F0702030302020204" pitchFamily="66" charset="0"/>
            </a:endParaRPr>
          </a:p>
        </p:txBody>
      </p:sp>
      <p:sp>
        <p:nvSpPr>
          <p:cNvPr id="145" name="Title 1">
            <a:extLst>
              <a:ext uri="{FF2B5EF4-FFF2-40B4-BE49-F238E27FC236}">
                <a16:creationId xmlns:a16="http://schemas.microsoft.com/office/drawing/2014/main" id="{381A3B1F-15B0-4723-9438-7434D7808F2D}"/>
              </a:ext>
            </a:extLst>
          </p:cNvPr>
          <p:cNvSpPr txBox="1">
            <a:spLocks/>
          </p:cNvSpPr>
          <p:nvPr/>
        </p:nvSpPr>
        <p:spPr>
          <a:xfrm>
            <a:off x="185211" y="1556792"/>
            <a:ext cx="11984290" cy="1529980"/>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1600" dirty="0">
                <a:latin typeface="Comic Sans MS" panose="030F0702030302020204" pitchFamily="66" charset="0"/>
              </a:rPr>
              <a:t>Apply knowledge and understanding of two religions;</a:t>
            </a:r>
          </a:p>
          <a:p>
            <a:pPr marL="285750" indent="-285750">
              <a:buFont typeface="Arial" panose="020B0604020202020204" pitchFamily="34" charset="0"/>
              <a:buChar char="•"/>
            </a:pPr>
            <a:r>
              <a:rPr lang="en-GB" sz="1600" dirty="0">
                <a:latin typeface="Comic Sans MS" panose="030F0702030302020204" pitchFamily="66" charset="0"/>
              </a:rPr>
              <a:t>Understand the influence of religion on individuals, communities and societies;</a:t>
            </a:r>
          </a:p>
          <a:p>
            <a:pPr marL="285750" indent="-285750">
              <a:buFont typeface="Arial" panose="020B0604020202020204" pitchFamily="34" charset="0"/>
              <a:buChar char="•"/>
            </a:pPr>
            <a:r>
              <a:rPr lang="en-GB" sz="1600" dirty="0">
                <a:latin typeface="Comic Sans MS" panose="030F0702030302020204" pitchFamily="66" charset="0"/>
              </a:rPr>
              <a:t>Understand significant common and divergent views between and/or within religions and beliefs; </a:t>
            </a:r>
          </a:p>
          <a:p>
            <a:pPr marL="285750" indent="-285750">
              <a:buFont typeface="Arial" panose="020B0604020202020204" pitchFamily="34" charset="0"/>
              <a:buChar char="•"/>
            </a:pPr>
            <a:r>
              <a:rPr lang="en-GB" sz="1600" dirty="0">
                <a:latin typeface="Comic Sans MS" panose="030F0702030302020204" pitchFamily="66" charset="0"/>
              </a:rPr>
              <a:t>Construct well-informed and balanced arguments on matters concerned with religious beliefs and values. </a:t>
            </a:r>
          </a:p>
        </p:txBody>
      </p:sp>
      <p:sp>
        <p:nvSpPr>
          <p:cNvPr id="146" name="Content Placeholder 2">
            <a:extLst>
              <a:ext uri="{FF2B5EF4-FFF2-40B4-BE49-F238E27FC236}">
                <a16:creationId xmlns:a16="http://schemas.microsoft.com/office/drawing/2014/main" id="{6872E1B1-4FF4-4D6E-A176-BC562EDC68C3}"/>
              </a:ext>
            </a:extLst>
          </p:cNvPr>
          <p:cNvSpPr txBox="1">
            <a:spLocks/>
          </p:cNvSpPr>
          <p:nvPr/>
        </p:nvSpPr>
        <p:spPr>
          <a:xfrm>
            <a:off x="187357" y="3201010"/>
            <a:ext cx="11981335" cy="948070"/>
          </a:xfrm>
          <a:prstGeom prst="rect">
            <a:avLst/>
          </a:prstGeom>
          <a:solidFill>
            <a:srgbClr val="92D05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latin typeface="Comic Sans MS" panose="030F0702030302020204" pitchFamily="66" charset="0"/>
              </a:rPr>
              <a:t>Why do GCSE candidates choose Religious Studies? </a:t>
            </a:r>
          </a:p>
          <a:p>
            <a:endParaRPr lang="en-GB" i="1" dirty="0">
              <a:latin typeface="Comic Sans MS" panose="030F0702030302020204" pitchFamily="66" charset="0"/>
            </a:endParaRPr>
          </a:p>
        </p:txBody>
      </p:sp>
      <p:sp>
        <p:nvSpPr>
          <p:cNvPr id="147" name="Rectangle 146">
            <a:extLst>
              <a:ext uri="{FF2B5EF4-FFF2-40B4-BE49-F238E27FC236}">
                <a16:creationId xmlns:a16="http://schemas.microsoft.com/office/drawing/2014/main" id="{394948FB-31F7-4690-B04F-DAD8FD8CCDD2}"/>
              </a:ext>
            </a:extLst>
          </p:cNvPr>
          <p:cNvSpPr/>
          <p:nvPr/>
        </p:nvSpPr>
        <p:spPr>
          <a:xfrm rot="20905407">
            <a:off x="255524" y="4898166"/>
            <a:ext cx="4928246" cy="830997"/>
          </a:xfrm>
          <a:prstGeom prst="rect">
            <a:avLst/>
          </a:prstGeom>
          <a:solidFill>
            <a:srgbClr val="92D050"/>
          </a:solidFill>
        </p:spPr>
        <p:txBody>
          <a:bodyPr wrap="square">
            <a:spAutoFit/>
          </a:bodyPr>
          <a:lstStyle/>
          <a:p>
            <a:r>
              <a:rPr lang="en-GB" sz="2400" i="1" dirty="0">
                <a:latin typeface="Adamsky SF" pitchFamily="2" charset="0"/>
              </a:rPr>
              <a:t>“I get to discuss moral issues and there are no wrong opinions.” </a:t>
            </a:r>
            <a:endParaRPr lang="en-GB" sz="2400" dirty="0">
              <a:latin typeface="Adamsky SF" pitchFamily="2" charset="0"/>
            </a:endParaRPr>
          </a:p>
        </p:txBody>
      </p:sp>
      <p:sp>
        <p:nvSpPr>
          <p:cNvPr id="148" name="Rectangle 147">
            <a:extLst>
              <a:ext uri="{FF2B5EF4-FFF2-40B4-BE49-F238E27FC236}">
                <a16:creationId xmlns:a16="http://schemas.microsoft.com/office/drawing/2014/main" id="{BAAB2F31-7DCB-4E2F-B7B4-EA39BFE25909}"/>
              </a:ext>
            </a:extLst>
          </p:cNvPr>
          <p:cNvSpPr/>
          <p:nvPr/>
        </p:nvSpPr>
        <p:spPr>
          <a:xfrm rot="459204">
            <a:off x="4290141" y="5793735"/>
            <a:ext cx="6292693" cy="646331"/>
          </a:xfrm>
          <a:prstGeom prst="rect">
            <a:avLst/>
          </a:prstGeom>
          <a:solidFill>
            <a:srgbClr val="92D050"/>
          </a:solidFill>
        </p:spPr>
        <p:txBody>
          <a:bodyPr wrap="square">
            <a:spAutoFit/>
          </a:bodyPr>
          <a:lstStyle/>
          <a:p>
            <a:r>
              <a:rPr lang="en-GB" i="1" dirty="0">
                <a:latin typeface="Arial Black" panose="020B0A04020102020204" pitchFamily="34" charset="0"/>
              </a:rPr>
              <a:t>“I enjoy expressing my views and opinions and listen to the views of others.” </a:t>
            </a:r>
            <a:endParaRPr lang="en-GB" dirty="0">
              <a:latin typeface="Arial Black" panose="020B0A04020102020204" pitchFamily="34" charset="0"/>
            </a:endParaRPr>
          </a:p>
        </p:txBody>
      </p:sp>
      <p:sp>
        <p:nvSpPr>
          <p:cNvPr id="149" name="Rectangle 148">
            <a:extLst>
              <a:ext uri="{FF2B5EF4-FFF2-40B4-BE49-F238E27FC236}">
                <a16:creationId xmlns:a16="http://schemas.microsoft.com/office/drawing/2014/main" id="{D32B1E7C-4B9C-4CF3-B895-8EC22A27BE30}"/>
              </a:ext>
            </a:extLst>
          </p:cNvPr>
          <p:cNvSpPr/>
          <p:nvPr/>
        </p:nvSpPr>
        <p:spPr>
          <a:xfrm>
            <a:off x="5580111" y="4437112"/>
            <a:ext cx="4339509" cy="830997"/>
          </a:xfrm>
          <a:prstGeom prst="rect">
            <a:avLst/>
          </a:prstGeom>
          <a:solidFill>
            <a:srgbClr val="92D050"/>
          </a:solidFill>
        </p:spPr>
        <p:txBody>
          <a:bodyPr wrap="square">
            <a:spAutoFit/>
          </a:bodyPr>
          <a:lstStyle/>
          <a:p>
            <a:r>
              <a:rPr lang="en-GB" sz="2400" i="1" dirty="0">
                <a:latin typeface="Tahoma" panose="020B0604030504040204" pitchFamily="34" charset="0"/>
                <a:ea typeface="Tahoma" panose="020B0604030504040204" pitchFamily="34" charset="0"/>
                <a:cs typeface="Tahoma" panose="020B0604030504040204" pitchFamily="34" charset="0"/>
              </a:rPr>
              <a:t>“I like to learn about controversial issues.”</a:t>
            </a:r>
          </a:p>
        </p:txBody>
      </p:sp>
      <p:pic>
        <p:nvPicPr>
          <p:cNvPr id="5" name="Recorded Sound">
            <a:hlinkClick r:id="" action="ppaction://media"/>
            <a:extLst>
              <a:ext uri="{FF2B5EF4-FFF2-40B4-BE49-F238E27FC236}">
                <a16:creationId xmlns:a16="http://schemas.microsoft.com/office/drawing/2014/main" id="{782C434B-042F-4AAD-80E8-6358E36C45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90287" y="5844983"/>
            <a:ext cx="609600" cy="609600"/>
          </a:xfrm>
          <a:prstGeom prst="rect">
            <a:avLst/>
          </a:prstGeom>
        </p:spPr>
      </p:pic>
    </p:spTree>
    <p:extLst>
      <p:ext uri="{BB962C8B-B14F-4D97-AF65-F5344CB8AC3E}">
        <p14:creationId xmlns:p14="http://schemas.microsoft.com/office/powerpoint/2010/main" val="21509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1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A59623-F188-4F9C-8A1C-7021BC06B16F}"/>
              </a:ext>
            </a:extLst>
          </p:cNvPr>
          <p:cNvPicPr>
            <a:picLocks noChangeAspect="1"/>
          </p:cNvPicPr>
          <p:nvPr/>
        </p:nvPicPr>
        <p:blipFill>
          <a:blip r:embed="rId4"/>
          <a:stretch>
            <a:fillRect/>
          </a:stretch>
        </p:blipFill>
        <p:spPr>
          <a:xfrm>
            <a:off x="236913" y="3326110"/>
            <a:ext cx="2446474" cy="2476500"/>
          </a:xfrm>
          <a:prstGeom prst="rect">
            <a:avLst/>
          </a:prstGeom>
        </p:spPr>
      </p:pic>
      <p:sp>
        <p:nvSpPr>
          <p:cNvPr id="5" name="Title 1">
            <a:extLst>
              <a:ext uri="{FF2B5EF4-FFF2-40B4-BE49-F238E27FC236}">
                <a16:creationId xmlns:a16="http://schemas.microsoft.com/office/drawing/2014/main" id="{297A8306-B292-4DDA-8FEB-28B54D2ABEB9}"/>
              </a:ext>
            </a:extLst>
          </p:cNvPr>
          <p:cNvSpPr>
            <a:spLocks noGrp="1"/>
          </p:cNvSpPr>
          <p:nvPr>
            <p:ph type="title"/>
          </p:nvPr>
        </p:nvSpPr>
        <p:spPr>
          <a:xfrm>
            <a:off x="183567" y="163056"/>
            <a:ext cx="5756585" cy="1143000"/>
          </a:xfrm>
          <a:solidFill>
            <a:srgbClr val="FFFF00"/>
          </a:solidFill>
        </p:spPr>
        <p:txBody>
          <a:bodyPr/>
          <a:lstStyle/>
          <a:p>
            <a:r>
              <a:rPr lang="en-GB" b="1" u="sng" dirty="0">
                <a:latin typeface="Comic Sans MS" panose="030F0702030302020204" pitchFamily="66" charset="0"/>
              </a:rPr>
              <a:t>What do you study?</a:t>
            </a:r>
          </a:p>
        </p:txBody>
      </p:sp>
      <p:sp>
        <p:nvSpPr>
          <p:cNvPr id="6" name="TextBox 5">
            <a:extLst>
              <a:ext uri="{FF2B5EF4-FFF2-40B4-BE49-F238E27FC236}">
                <a16:creationId xmlns:a16="http://schemas.microsoft.com/office/drawing/2014/main" id="{02167763-C9D7-498C-84EB-8016419EE4E3}"/>
              </a:ext>
            </a:extLst>
          </p:cNvPr>
          <p:cNvSpPr txBox="1"/>
          <p:nvPr/>
        </p:nvSpPr>
        <p:spPr>
          <a:xfrm rot="769880">
            <a:off x="6382177" y="1110853"/>
            <a:ext cx="2530624" cy="584775"/>
          </a:xfrm>
          <a:prstGeom prst="rect">
            <a:avLst/>
          </a:prstGeom>
          <a:noFill/>
        </p:spPr>
        <p:txBody>
          <a:bodyPr wrap="square" rtlCol="0">
            <a:spAutoFit/>
          </a:bodyPr>
          <a:lstStyle/>
          <a:p>
            <a:pPr algn="ctr"/>
            <a:r>
              <a:rPr lang="en-GB" sz="3200" b="1" dirty="0">
                <a:latin typeface="Comic Sans MS" panose="030F0702030302020204" pitchFamily="66" charset="0"/>
              </a:rPr>
              <a:t>Ethics</a:t>
            </a:r>
          </a:p>
        </p:txBody>
      </p:sp>
      <p:pic>
        <p:nvPicPr>
          <p:cNvPr id="7" name="Picture 6">
            <a:extLst>
              <a:ext uri="{FF2B5EF4-FFF2-40B4-BE49-F238E27FC236}">
                <a16:creationId xmlns:a16="http://schemas.microsoft.com/office/drawing/2014/main" id="{F6AA3A0F-BBAC-4DFF-9C15-F075618E9E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17" y="1804356"/>
            <a:ext cx="2329693" cy="2427486"/>
          </a:xfrm>
          <a:prstGeom prst="rect">
            <a:avLst/>
          </a:prstGeom>
        </p:spPr>
      </p:pic>
      <p:sp>
        <p:nvSpPr>
          <p:cNvPr id="8" name="Rectangle 7">
            <a:extLst>
              <a:ext uri="{FF2B5EF4-FFF2-40B4-BE49-F238E27FC236}">
                <a16:creationId xmlns:a16="http://schemas.microsoft.com/office/drawing/2014/main" id="{6D037A74-FCC0-408A-AB3C-34997C59B126}"/>
              </a:ext>
            </a:extLst>
          </p:cNvPr>
          <p:cNvSpPr/>
          <p:nvPr/>
        </p:nvSpPr>
        <p:spPr>
          <a:xfrm>
            <a:off x="1860387" y="1403242"/>
            <a:ext cx="115212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B43C0365-158E-401F-8E84-BB71BB863031}"/>
              </a:ext>
            </a:extLst>
          </p:cNvPr>
          <p:cNvSpPr txBox="1"/>
          <p:nvPr/>
        </p:nvSpPr>
        <p:spPr>
          <a:xfrm rot="20802947">
            <a:off x="270242" y="1584921"/>
            <a:ext cx="2530624" cy="584775"/>
          </a:xfrm>
          <a:prstGeom prst="rect">
            <a:avLst/>
          </a:prstGeom>
          <a:noFill/>
        </p:spPr>
        <p:txBody>
          <a:bodyPr wrap="square" rtlCol="0">
            <a:spAutoFit/>
          </a:bodyPr>
          <a:lstStyle/>
          <a:p>
            <a:pPr algn="ctr"/>
            <a:r>
              <a:rPr lang="en-GB" sz="3200" b="1" dirty="0">
                <a:latin typeface="Comic Sans MS" panose="030F0702030302020204" pitchFamily="66" charset="0"/>
              </a:rPr>
              <a:t>Philosophy</a:t>
            </a:r>
          </a:p>
        </p:txBody>
      </p:sp>
      <p:sp>
        <p:nvSpPr>
          <p:cNvPr id="10" name="TextBox 9">
            <a:extLst>
              <a:ext uri="{FF2B5EF4-FFF2-40B4-BE49-F238E27FC236}">
                <a16:creationId xmlns:a16="http://schemas.microsoft.com/office/drawing/2014/main" id="{1BB3F1B2-6402-49AF-8F57-B8C687CCA87B}"/>
              </a:ext>
            </a:extLst>
          </p:cNvPr>
          <p:cNvSpPr txBox="1"/>
          <p:nvPr/>
        </p:nvSpPr>
        <p:spPr>
          <a:xfrm rot="20838249">
            <a:off x="-141015" y="2134779"/>
            <a:ext cx="3293569" cy="646331"/>
          </a:xfrm>
          <a:prstGeom prst="rect">
            <a:avLst/>
          </a:prstGeom>
          <a:noFill/>
        </p:spPr>
        <p:txBody>
          <a:bodyPr wrap="square" rtlCol="0">
            <a:spAutoFit/>
          </a:bodyPr>
          <a:lstStyle/>
          <a:p>
            <a:pPr algn="ctr"/>
            <a:r>
              <a:rPr lang="en-GB" dirty="0">
                <a:latin typeface="Comic Sans MS" panose="030F0702030302020204" pitchFamily="66" charset="0"/>
              </a:rPr>
              <a:t>What do Christians, Buddhists believe? </a:t>
            </a:r>
          </a:p>
        </p:txBody>
      </p:sp>
      <p:pic>
        <p:nvPicPr>
          <p:cNvPr id="11" name="Picture 10">
            <a:extLst>
              <a:ext uri="{FF2B5EF4-FFF2-40B4-BE49-F238E27FC236}">
                <a16:creationId xmlns:a16="http://schemas.microsoft.com/office/drawing/2014/main" id="{3541468D-04B9-47BD-8D1C-A8BFEA0F26B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foregroundMark x1="14427" y1="54438" x2="16996" y2="55917"/>
                        <a14:foregroundMark x1="24308" y1="69231" x2="28656" y2="65680"/>
                        <a14:foregroundMark x1="38735" y1="53846" x2="41502" y2="55621"/>
                        <a14:foregroundMark x1="29842" y1="30473" x2="36166" y2="30473"/>
                        <a14:foregroundMark x1="41700" y1="24852" x2="46245" y2="24260"/>
                        <a14:foregroundMark x1="52767" y1="11834" x2="48419" y2="19231"/>
                        <a14:foregroundMark x1="60079" y1="13905" x2="64229" y2="18343"/>
                        <a14:foregroundMark x1="51383" y1="38166" x2="54348" y2="34024"/>
                        <a14:foregroundMark x1="42490" y1="50296" x2="42688" y2="54734"/>
                        <a14:foregroundMark x1="22925" y1="71302" x2="23123" y2="67456"/>
                        <a14:foregroundMark x1="37747" y1="51183" x2="39328" y2="54142"/>
                        <a14:foregroundMark x1="42292" y1="48817" x2="42688" y2="52663"/>
                        <a14:foregroundMark x1="65810" y1="29882" x2="63834" y2="39941"/>
                        <a14:foregroundMark x1="66996" y1="16568" x2="61067" y2="27811"/>
                        <a14:foregroundMark x1="60277" y1="36095" x2="62846" y2="43491"/>
                        <a14:foregroundMark x1="79644" y1="61538" x2="81028" y2="70414"/>
                        <a14:foregroundMark x1="99209" y1="50592" x2="97431" y2="53550"/>
                        <a14:foregroundMark x1="77866" y1="7692" x2="77668" y2="21302"/>
                        <a14:foregroundMark x1="59684" y1="34320" x2="59289" y2="34320"/>
                        <a14:foregroundMark x1="61462" y1="44379" x2="62648" y2="42604"/>
                      </a14:backgroundRemoval>
                    </a14:imgEffect>
                  </a14:imgLayer>
                </a14:imgProps>
              </a:ext>
              <a:ext uri="{28A0092B-C50C-407E-A947-70E740481C1C}">
                <a14:useLocalDpi xmlns:a14="http://schemas.microsoft.com/office/drawing/2010/main" val="0"/>
              </a:ext>
            </a:extLst>
          </a:blip>
          <a:stretch>
            <a:fillRect/>
          </a:stretch>
        </p:blipFill>
        <p:spPr>
          <a:xfrm>
            <a:off x="5480902" y="3356992"/>
            <a:ext cx="3490002" cy="2331266"/>
          </a:xfrm>
          <a:prstGeom prst="rect">
            <a:avLst/>
          </a:prstGeom>
        </p:spPr>
      </p:pic>
      <p:sp>
        <p:nvSpPr>
          <p:cNvPr id="12" name="TextBox 11">
            <a:extLst>
              <a:ext uri="{FF2B5EF4-FFF2-40B4-BE49-F238E27FC236}">
                <a16:creationId xmlns:a16="http://schemas.microsoft.com/office/drawing/2014/main" id="{609500DA-83DF-4A2B-8392-69C72EDAD24C}"/>
              </a:ext>
            </a:extLst>
          </p:cNvPr>
          <p:cNvSpPr txBox="1"/>
          <p:nvPr/>
        </p:nvSpPr>
        <p:spPr>
          <a:xfrm rot="753364">
            <a:off x="5815920" y="1456668"/>
            <a:ext cx="2664296" cy="1477328"/>
          </a:xfrm>
          <a:prstGeom prst="rect">
            <a:avLst/>
          </a:prstGeom>
          <a:noFill/>
        </p:spPr>
        <p:txBody>
          <a:bodyPr wrap="square" rtlCol="0">
            <a:spAutoFit/>
          </a:bodyPr>
          <a:lstStyle/>
          <a:p>
            <a:pPr algn="ctr"/>
            <a:r>
              <a:rPr lang="en-GB" dirty="0">
                <a:latin typeface="Comic Sans MS" panose="030F0702030302020204" pitchFamily="66" charset="0"/>
              </a:rPr>
              <a:t>Relationships and families</a:t>
            </a:r>
          </a:p>
          <a:p>
            <a:pPr algn="ctr"/>
            <a:r>
              <a:rPr lang="en-GB" dirty="0">
                <a:latin typeface="Comic Sans MS" panose="030F0702030302020204" pitchFamily="66" charset="0"/>
              </a:rPr>
              <a:t>Religion and life</a:t>
            </a:r>
          </a:p>
          <a:p>
            <a:pPr algn="ctr"/>
            <a:r>
              <a:rPr lang="en-GB" dirty="0">
                <a:latin typeface="Comic Sans MS" panose="030F0702030302020204" pitchFamily="66" charset="0"/>
              </a:rPr>
              <a:t>Peace and conflict</a:t>
            </a:r>
          </a:p>
          <a:p>
            <a:pPr algn="ctr"/>
            <a:r>
              <a:rPr lang="en-GB" dirty="0">
                <a:latin typeface="Comic Sans MS" panose="030F0702030302020204" pitchFamily="66" charset="0"/>
              </a:rPr>
              <a:t>Crime and punishment</a:t>
            </a:r>
          </a:p>
        </p:txBody>
      </p:sp>
      <p:pic>
        <p:nvPicPr>
          <p:cNvPr id="13" name="Picture 12">
            <a:extLst>
              <a:ext uri="{FF2B5EF4-FFF2-40B4-BE49-F238E27FC236}">
                <a16:creationId xmlns:a16="http://schemas.microsoft.com/office/drawing/2014/main" id="{7658D420-22BB-4A67-A1F7-1872B0DBD071}"/>
              </a:ext>
            </a:extLst>
          </p:cNvPr>
          <p:cNvPicPr>
            <a:picLocks noChangeAspect="1"/>
          </p:cNvPicPr>
          <p:nvPr/>
        </p:nvPicPr>
        <p:blipFill>
          <a:blip r:embed="rId8"/>
          <a:stretch>
            <a:fillRect/>
          </a:stretch>
        </p:blipFill>
        <p:spPr>
          <a:xfrm>
            <a:off x="2834195" y="5080294"/>
            <a:ext cx="2828925" cy="1619250"/>
          </a:xfrm>
          <a:prstGeom prst="rect">
            <a:avLst/>
          </a:prstGeom>
        </p:spPr>
      </p:pic>
      <p:pic>
        <p:nvPicPr>
          <p:cNvPr id="14" name="Recorded Sound">
            <a:hlinkClick r:id="" action="ppaction://media"/>
            <a:extLst>
              <a:ext uri="{FF2B5EF4-FFF2-40B4-BE49-F238E27FC236}">
                <a16:creationId xmlns:a16="http://schemas.microsoft.com/office/drawing/2014/main" id="{932027DF-0F68-40AF-8D8C-054C343919E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85321" y="5857759"/>
            <a:ext cx="609600" cy="609600"/>
          </a:xfrm>
          <a:prstGeom prst="rect">
            <a:avLst/>
          </a:prstGeom>
        </p:spPr>
      </p:pic>
    </p:spTree>
    <p:extLst>
      <p:ext uri="{BB962C8B-B14F-4D97-AF65-F5344CB8AC3E}">
        <p14:creationId xmlns:p14="http://schemas.microsoft.com/office/powerpoint/2010/main" val="27677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518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45F92-C1FF-435F-92D8-5D9C1A76613B}"/>
              </a:ext>
            </a:extLst>
          </p:cNvPr>
          <p:cNvSpPr>
            <a:spLocks noGrp="1"/>
          </p:cNvSpPr>
          <p:nvPr>
            <p:ph type="title"/>
          </p:nvPr>
        </p:nvSpPr>
        <p:spPr/>
        <p:txBody>
          <a:bodyPr/>
          <a:lstStyle/>
          <a:p>
            <a:r>
              <a:rPr lang="en-GB" dirty="0"/>
              <a:t>How am I examined? </a:t>
            </a:r>
          </a:p>
        </p:txBody>
      </p:sp>
      <p:sp>
        <p:nvSpPr>
          <p:cNvPr id="3" name="Content Placeholder 2">
            <a:extLst>
              <a:ext uri="{FF2B5EF4-FFF2-40B4-BE49-F238E27FC236}">
                <a16:creationId xmlns:a16="http://schemas.microsoft.com/office/drawing/2014/main" id="{ED3A2BD4-B5D7-4D86-A988-2FE72714AC0D}"/>
              </a:ext>
            </a:extLst>
          </p:cNvPr>
          <p:cNvSpPr>
            <a:spLocks noGrp="1"/>
          </p:cNvSpPr>
          <p:nvPr>
            <p:ph idx="1"/>
          </p:nvPr>
        </p:nvSpPr>
        <p:spPr/>
        <p:txBody>
          <a:bodyPr/>
          <a:lstStyle/>
          <a:p>
            <a:r>
              <a:rPr lang="en-GB" dirty="0"/>
              <a:t>Two 1hr 45 papers. </a:t>
            </a:r>
          </a:p>
          <a:p>
            <a:r>
              <a:rPr lang="en-GB" dirty="0"/>
              <a:t>Paper 1 – Beliefs and practises of Christianity and Buddhism</a:t>
            </a:r>
          </a:p>
          <a:p>
            <a:r>
              <a:rPr lang="en-GB" dirty="0"/>
              <a:t>Paper 2 – Themes paper. Questions on the four themes you have studied, Families, Religion and life, Crime and punishment, Peace and conflict. You will discuss the different approaches Christianity and Buddhism have to these issues, as well as discussing your own opinions on these issues. </a:t>
            </a:r>
          </a:p>
        </p:txBody>
      </p:sp>
      <p:pic>
        <p:nvPicPr>
          <p:cNvPr id="4" name="Recorded Sound">
            <a:hlinkClick r:id="" action="ppaction://media"/>
            <a:extLst>
              <a:ext uri="{FF2B5EF4-FFF2-40B4-BE49-F238E27FC236}">
                <a16:creationId xmlns:a16="http://schemas.microsoft.com/office/drawing/2014/main" id="{A0B5DCF2-4FC9-44C3-A647-259FB6822F4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09866" y="6041362"/>
            <a:ext cx="609600" cy="609600"/>
          </a:xfrm>
          <a:prstGeom prst="rect">
            <a:avLst/>
          </a:prstGeom>
        </p:spPr>
      </p:pic>
    </p:spTree>
    <p:extLst>
      <p:ext uri="{BB962C8B-B14F-4D97-AF65-F5344CB8AC3E}">
        <p14:creationId xmlns:p14="http://schemas.microsoft.com/office/powerpoint/2010/main" val="26132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DD40D-3352-4289-AA87-2E17D84A5968}"/>
              </a:ext>
            </a:extLst>
          </p:cNvPr>
          <p:cNvSpPr>
            <a:spLocks noGrp="1"/>
          </p:cNvSpPr>
          <p:nvPr>
            <p:ph type="title"/>
          </p:nvPr>
        </p:nvSpPr>
        <p:spPr/>
        <p:txBody>
          <a:bodyPr/>
          <a:lstStyle/>
          <a:p>
            <a:r>
              <a:rPr lang="en-GB" dirty="0"/>
              <a:t>Where can RPE GCSE take me?</a:t>
            </a:r>
          </a:p>
        </p:txBody>
      </p:sp>
      <p:sp>
        <p:nvSpPr>
          <p:cNvPr id="3" name="Content Placeholder 2">
            <a:extLst>
              <a:ext uri="{FF2B5EF4-FFF2-40B4-BE49-F238E27FC236}">
                <a16:creationId xmlns:a16="http://schemas.microsoft.com/office/drawing/2014/main" id="{3DF2E4C5-06A6-43B3-9375-83E7871B1FFF}"/>
              </a:ext>
            </a:extLst>
          </p:cNvPr>
          <p:cNvSpPr>
            <a:spLocks noGrp="1"/>
          </p:cNvSpPr>
          <p:nvPr>
            <p:ph idx="1"/>
          </p:nvPr>
        </p:nvSpPr>
        <p:spPr/>
        <p:txBody>
          <a:bodyPr/>
          <a:lstStyle/>
          <a:p>
            <a:r>
              <a:rPr lang="en-GB" dirty="0"/>
              <a:t>A whole diverse ranger of careers from Social work, Social care, Law, Armed Forces, Education, and Medicine to name but a few. </a:t>
            </a:r>
          </a:p>
        </p:txBody>
      </p:sp>
      <p:pic>
        <p:nvPicPr>
          <p:cNvPr id="4" name="Recorded Sound">
            <a:hlinkClick r:id="" action="ppaction://media"/>
            <a:extLst>
              <a:ext uri="{FF2B5EF4-FFF2-40B4-BE49-F238E27FC236}">
                <a16:creationId xmlns:a16="http://schemas.microsoft.com/office/drawing/2014/main" id="{59426080-27C1-4426-90AE-F2276EC786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1155" y="5942901"/>
            <a:ext cx="609600" cy="609600"/>
          </a:xfrm>
          <a:prstGeom prst="rect">
            <a:avLst/>
          </a:prstGeom>
        </p:spPr>
      </p:pic>
    </p:spTree>
    <p:extLst>
      <p:ext uri="{BB962C8B-B14F-4D97-AF65-F5344CB8AC3E}">
        <p14:creationId xmlns:p14="http://schemas.microsoft.com/office/powerpoint/2010/main" val="23535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TotalTime>
  <Words>244</Words>
  <Application>Microsoft Office PowerPoint</Application>
  <PresentationFormat>Widescreen</PresentationFormat>
  <Paragraphs>23</Paragraphs>
  <Slides>4</Slides>
  <Notes>0</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Adamsky SF</vt:lpstr>
      <vt:lpstr>Arial</vt:lpstr>
      <vt:lpstr>Arial Black</vt:lpstr>
      <vt:lpstr>Comic Sans MS</vt:lpstr>
      <vt:lpstr>Tahoma</vt:lpstr>
      <vt:lpstr>Trebuchet MS</vt:lpstr>
      <vt:lpstr>Wingdings 3</vt:lpstr>
      <vt:lpstr>Facet</vt:lpstr>
      <vt:lpstr>PowerPoint Presentation</vt:lpstr>
      <vt:lpstr>What do you study?</vt:lpstr>
      <vt:lpstr>How am I examined? </vt:lpstr>
      <vt:lpstr>Where can RPE GCSE take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Warrington</dc:creator>
  <cp:lastModifiedBy>M Bryant</cp:lastModifiedBy>
  <cp:revision>4</cp:revision>
  <dcterms:created xsi:type="dcterms:W3CDTF">2021-01-20T16:18:26Z</dcterms:created>
  <dcterms:modified xsi:type="dcterms:W3CDTF">2021-01-21T08:37:02Z</dcterms:modified>
</cp:coreProperties>
</file>