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7" r:id="rId6"/>
    <p:sldId id="259" r:id="rId7"/>
    <p:sldId id="256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4A2A-84BD-4B1F-8E44-F14DBF234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BE6D0-081F-4891-AF4B-EA945C236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B9322-2743-40CB-B5A8-EC249F899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F9273-D190-43C9-876F-23D34918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4A1C6-5125-4AD8-891B-C6170F89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AD3C-2630-4A02-92DA-292D8BCAE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D442D-3EE7-4EF6-A5F4-F96743812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0E473-9DB6-4CB4-AC0A-44DE47D2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0F88B-CC8E-4968-BE23-C8AF99EF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131EF-3CB6-451E-8E88-12EE930F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6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48BF58-F22E-4EC1-8A77-36AABA74A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D5345-0931-4A1E-A939-4E9CC6970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40D89-48C9-4292-A40C-F3C79CE3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1A9B-1FE3-460A-9C96-7E8E7344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73B70-A0B6-4CB5-A7C9-9B107890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1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F239-5107-42E1-81C3-252C8281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65680-84CC-47DC-BD36-B521283A8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9DBA4-9FC9-4B1A-9D35-19010B34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74A29-DEB7-4524-9BD7-C1261387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C8EAA-A65A-4FE1-9F91-1023AE28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9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3768-FFE5-4113-86D7-4C825AA1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C0DA7-8100-4DEB-A403-522588190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1E40B-8F29-4730-8551-6AF3E9D1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DB25E-55FF-48AE-B139-52A103F6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90FE6-EB28-4AD4-8FB2-17F27032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1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A6BF-351F-4CA4-AFD1-93F7A446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2D797-E4D1-4D80-B6CB-52205925A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8106C-066A-4622-AED1-6757B15E1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BAA1A-C535-4B5E-9317-6CA41BD46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45F5-EEAC-4D16-AFED-9AAFE9D4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A3C03-0845-42EA-A7FE-F1A9B252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04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5B74-E299-49F7-9469-887D649B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34980-4259-450A-83D4-ABBABFD69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170FB-C546-4C4A-8841-E5B2445E6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633EB-F9D7-435E-AFDF-E6BA7434D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C11E2-31D2-482E-A064-96744DDE0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2FBA5-7271-4F86-97D4-F3D87C920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6B8A1-F293-4DD1-84FA-51A09057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FFDCC-5128-4B24-9B55-CE97C7AA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4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EB01F-164A-4392-9F06-5096875C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17B2A-98D1-4F7C-BF4F-E0914FD0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B1D93-CCB9-4E8F-8A7E-41B84355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769A6-7C0B-4943-9714-3855646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6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8F7AE-405E-46DB-909D-5421C030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0E49D-AA05-43E6-9A50-845D1F44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240C7-6A30-49FB-BA4C-25EA1792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1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16CA-0A05-4F03-B382-7202B891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1D5A8-AAAA-48A3-8414-4315439FD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5442B-CF70-40E0-84B4-F08FB2804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9E83F-7B32-40F6-BE93-711470F1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9DD1B-9C6A-41A6-B3C1-5F536D5A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F5E49-F836-460A-BB58-0149431F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5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4929-2AD0-4E21-BC78-CA44DCF4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F859CD-9C8B-4788-A7B6-A5C03F99E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7D1E6-3921-4B36-924F-0A75AE700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3CB5D-D360-4D8F-BC9C-979F2A6D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1ABB3-6FCB-4922-8201-19F08363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28A2C-0603-40F0-ACD3-9072988F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1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38AA7-4C31-4E35-A322-BA009D25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A5D6-CF85-44B8-9D88-3F98EEB46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709C7-FA88-49AB-913E-F5EC90B46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2B8E5-8061-47D5-9F1B-F75080371A1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3F826-B8CA-4064-BAF7-B9DEEB8CF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248EB-6508-4C85-A45A-0FF1EFFAA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5C7B-ED08-430E-8849-8B49B3E3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hyperlink" Target="mailto:imc@abbeyfield.wilts.sch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4FD9-AD06-443F-B70E-A832EE181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5162"/>
            <a:ext cx="9144000" cy="243012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Welcome to GCSE History!</a:t>
            </a:r>
            <a:br>
              <a:rPr lang="en-GB" dirty="0"/>
            </a:br>
            <a:r>
              <a:rPr lang="en-GB" sz="2800" dirty="0"/>
              <a:t>Please play the audio clip on the left first, then the one on the right.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39E7-EBF0-49EE-AFBD-BA879B9C5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C165F9-EB15-45D7-944B-C55344A1FB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2307" y="412511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BB81C5-0831-48A0-A9FA-DE59794BBB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01843" y="4141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6FEF-EE59-4505-AC2B-78DF59CA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888" y="0"/>
            <a:ext cx="6107884" cy="849510"/>
          </a:xfrm>
        </p:spPr>
        <p:txBody>
          <a:bodyPr/>
          <a:lstStyle/>
          <a:p>
            <a:pPr algn="ctr"/>
            <a:r>
              <a:rPr lang="en-GB" u="sng" dirty="0"/>
              <a:t>Why study History?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738EB-EA10-4BCB-A9F6-55E2D854D1E7}"/>
              </a:ext>
            </a:extLst>
          </p:cNvPr>
          <p:cNvSpPr/>
          <p:nvPr/>
        </p:nvSpPr>
        <p:spPr>
          <a:xfrm>
            <a:off x="184558" y="1561467"/>
            <a:ext cx="12007442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50" dirty="0"/>
              <a:t>Studying GCSE History will help you to answer important questions such as…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/>
              <a:t>Why did people vote for the Nazis?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/>
              <a:t>How did the Norman invasion transform England?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50" dirty="0"/>
              <a:t>How have attitudes to crime and punishment changed in England in the last thousand years?</a:t>
            </a:r>
          </a:p>
          <a:p>
            <a:endParaRPr lang="en-GB" sz="1950" dirty="0"/>
          </a:p>
          <a:p>
            <a:r>
              <a:rPr lang="en-GB" sz="1950" dirty="0"/>
              <a:t>Learning about the past will help you to greater understand the world today as well as the events in the future.</a:t>
            </a:r>
          </a:p>
          <a:p>
            <a:endParaRPr lang="en-GB" sz="1950" dirty="0"/>
          </a:p>
          <a:p>
            <a:r>
              <a:rPr lang="en-GB" sz="1950" dirty="0"/>
              <a:t>Apart from studying a wide range of events, you’ll learn a range of handy </a:t>
            </a:r>
            <a:r>
              <a:rPr lang="en-GB" sz="1950" b="1" u="sng" dirty="0"/>
              <a:t>skills</a:t>
            </a:r>
            <a:r>
              <a:rPr lang="en-GB" sz="1950" dirty="0"/>
              <a:t> that will help you in future work. These include: </a:t>
            </a:r>
          </a:p>
          <a:p>
            <a:endParaRPr lang="en-GB" sz="1950" dirty="0"/>
          </a:p>
          <a:p>
            <a:r>
              <a:rPr lang="en-GB" sz="1950" dirty="0"/>
              <a:t>• excellent </a:t>
            </a:r>
            <a:r>
              <a:rPr lang="en-GB" sz="1950" b="1" dirty="0"/>
              <a:t>communication and writing skills </a:t>
            </a:r>
          </a:p>
          <a:p>
            <a:r>
              <a:rPr lang="en-GB" sz="1950" dirty="0"/>
              <a:t>• how to construct an </a:t>
            </a:r>
            <a:r>
              <a:rPr lang="en-GB" sz="1950" b="1" dirty="0"/>
              <a:t>argument </a:t>
            </a:r>
          </a:p>
          <a:p>
            <a:r>
              <a:rPr lang="en-GB" sz="1950" dirty="0"/>
              <a:t>• </a:t>
            </a:r>
            <a:r>
              <a:rPr lang="en-GB" sz="1950" b="1" dirty="0"/>
              <a:t>research and problem skills </a:t>
            </a:r>
          </a:p>
          <a:p>
            <a:r>
              <a:rPr lang="en-GB" sz="1950" dirty="0"/>
              <a:t>• </a:t>
            </a:r>
            <a:r>
              <a:rPr lang="en-GB" sz="1950" b="1" dirty="0"/>
              <a:t>investigation and problem-solving skills </a:t>
            </a:r>
          </a:p>
          <a:p>
            <a:r>
              <a:rPr lang="en-GB" sz="1950" dirty="0"/>
              <a:t>• </a:t>
            </a:r>
            <a:r>
              <a:rPr lang="en-GB" sz="1950" b="1" dirty="0"/>
              <a:t>analytical and interpretation skills</a:t>
            </a:r>
            <a:r>
              <a:rPr lang="en-GB" sz="195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DF3FB9-36B6-47DE-A9DE-B0A8B3D70661}"/>
              </a:ext>
            </a:extLst>
          </p:cNvPr>
          <p:cNvSpPr/>
          <p:nvPr/>
        </p:nvSpPr>
        <p:spPr>
          <a:xfrm>
            <a:off x="0" y="916701"/>
            <a:ext cx="12192000" cy="415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100" dirty="0"/>
              <a:t>History is continuously changing the world around us and historic events have helped to shape our society.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BBB35-6DAD-4DC9-BDB3-60797093F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367" y="5081446"/>
            <a:ext cx="2372075" cy="1776554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607B67-0C58-4197-8FD6-F7B07774A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4718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91ED06-4F2B-49A0-8BD4-E28E4ADC1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900" y="0"/>
            <a:ext cx="5372100" cy="6819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E58A70-4757-415D-9D3A-7E12A1FB8ABB}"/>
              </a:ext>
            </a:extLst>
          </p:cNvPr>
          <p:cNvSpPr/>
          <p:nvPr/>
        </p:nvSpPr>
        <p:spPr>
          <a:xfrm>
            <a:off x="363522" y="365125"/>
            <a:ext cx="60205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Look ahead at possible future careers </a:t>
            </a:r>
          </a:p>
          <a:p>
            <a:endParaRPr lang="en-GB" sz="2400" dirty="0"/>
          </a:p>
          <a:p>
            <a:r>
              <a:rPr lang="en-GB" sz="2400" dirty="0"/>
              <a:t>Studying history can lead to some exciting career options, including: </a:t>
            </a:r>
          </a:p>
          <a:p>
            <a:r>
              <a:rPr lang="en-GB" sz="2400" dirty="0"/>
              <a:t>• Journalism </a:t>
            </a:r>
          </a:p>
          <a:p>
            <a:r>
              <a:rPr lang="en-GB" sz="2400" dirty="0"/>
              <a:t>• Law </a:t>
            </a:r>
          </a:p>
          <a:p>
            <a:r>
              <a:rPr lang="en-GB" sz="2400" dirty="0"/>
              <a:t>• Business </a:t>
            </a:r>
          </a:p>
          <a:p>
            <a:r>
              <a:rPr lang="en-GB" sz="2400" dirty="0"/>
              <a:t>• Politics </a:t>
            </a:r>
          </a:p>
          <a:p>
            <a:r>
              <a:rPr lang="en-GB" sz="2400" dirty="0"/>
              <a:t>• Archaeology </a:t>
            </a:r>
          </a:p>
          <a:p>
            <a:r>
              <a:rPr lang="en-GB" sz="2400" dirty="0"/>
              <a:t>• Marketing </a:t>
            </a:r>
          </a:p>
          <a:p>
            <a:r>
              <a:rPr lang="en-GB" sz="2400" dirty="0"/>
              <a:t>• Teaching</a:t>
            </a:r>
          </a:p>
          <a:p>
            <a:endParaRPr lang="en-GB" sz="2400" dirty="0"/>
          </a:p>
          <a:p>
            <a:r>
              <a:rPr lang="en-GB" sz="2400" dirty="0"/>
              <a:t>In fact History teaches you such a range of </a:t>
            </a:r>
            <a:r>
              <a:rPr lang="en-GB" sz="2400" b="1" u="sng" dirty="0"/>
              <a:t>transferable skills </a:t>
            </a:r>
            <a:r>
              <a:rPr lang="en-GB" sz="2400" dirty="0"/>
              <a:t>people go on to do such an extensive range of things. 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AC72D7-1A8D-49AC-AF63-3ECD8FCD0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73C0-5939-466F-AB1B-ADDEF3FEB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8559567" cy="949718"/>
          </a:xfrm>
        </p:spPr>
        <p:txBody>
          <a:bodyPr/>
          <a:lstStyle/>
          <a:p>
            <a:r>
              <a:rPr lang="en-GB" dirty="0"/>
              <a:t>History GCSE</a:t>
            </a:r>
          </a:p>
        </p:txBody>
      </p:sp>
      <p:pic>
        <p:nvPicPr>
          <p:cNvPr id="1026" name="Picture 2" descr="First Aid Trainer course - First Aid Train the Trainer ...">
            <a:extLst>
              <a:ext uri="{FF2B5EF4-FFF2-40B4-BE49-F238E27FC236}">
                <a16:creationId xmlns:a16="http://schemas.microsoft.com/office/drawing/2014/main" id="{5CA7E6E6-A23F-4318-943F-A00ACC4E9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081" y="136167"/>
            <a:ext cx="2857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excel GCSE (9-1) History Weimar and Nazi Germany, 1918 ...">
            <a:extLst>
              <a:ext uri="{FF2B5EF4-FFF2-40B4-BE49-F238E27FC236}">
                <a16:creationId xmlns:a16="http://schemas.microsoft.com/office/drawing/2014/main" id="{C1BB83FC-EDF9-4682-849F-DD13ADCBA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11" y="2733526"/>
            <a:ext cx="1248040" cy="15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excel GCSE (9-1) history: Crime and punishment through ...">
            <a:extLst>
              <a:ext uri="{FF2B5EF4-FFF2-40B4-BE49-F238E27FC236}">
                <a16:creationId xmlns:a16="http://schemas.microsoft.com/office/drawing/2014/main" id="{27B5569D-08B1-4E23-BB21-F4A458A3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4" y="2837901"/>
            <a:ext cx="1163756" cy="14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perpower relations and the Cold War, 1941-91: Student ...">
            <a:extLst>
              <a:ext uri="{FF2B5EF4-FFF2-40B4-BE49-F238E27FC236}">
                <a16:creationId xmlns:a16="http://schemas.microsoft.com/office/drawing/2014/main" id="{7ED864E8-41AA-4F71-A99B-E57A857D9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47" y="2825487"/>
            <a:ext cx="1100227" cy="13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dexcel GCSE (9-1) history: Anglo-Saxon and Norman England ...">
            <a:extLst>
              <a:ext uri="{FF2B5EF4-FFF2-40B4-BE49-F238E27FC236}">
                <a16:creationId xmlns:a16="http://schemas.microsoft.com/office/drawing/2014/main" id="{BDF7671E-0FB0-49EA-B12A-8E08A0F8E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08" y="2844437"/>
            <a:ext cx="1100226" cy="13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FF168A-4B44-4BC7-85C0-CF2540ABFA7E}"/>
              </a:ext>
            </a:extLst>
          </p:cNvPr>
          <p:cNvSpPr/>
          <p:nvPr/>
        </p:nvSpPr>
        <p:spPr>
          <a:xfrm>
            <a:off x="0" y="860946"/>
            <a:ext cx="12191999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GB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Through this course you will develop your knowledge and understanding of the history of Britain and the wider world. You will have to develop </a:t>
            </a:r>
            <a:r>
              <a:rPr lang="en-GB" sz="1600" b="1" u="sng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empathy and understanding </a:t>
            </a:r>
            <a:r>
              <a:rPr lang="en-GB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of the actions and achievements of others. You also have to be prepared to put forward your case and </a:t>
            </a:r>
            <a:r>
              <a:rPr lang="en-GB" sz="1600" b="1" u="sng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argue</a:t>
            </a:r>
            <a:r>
              <a:rPr lang="en-GB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 it and you will have to use evidence to draw conclusions and make judgements. Finally you will also need to employ your critical skills to make sense of </a:t>
            </a:r>
            <a:r>
              <a:rPr lang="en-GB" sz="1600" b="1" u="sng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sources and interpretations </a:t>
            </a:r>
            <a:r>
              <a:rPr lang="en-GB" sz="1600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of history and determine how useful these are to us and why there are different interpretations of history. You will study… </a:t>
            </a:r>
            <a:endParaRPr lang="en-GB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370BF-39E4-414A-A977-C111036CEBE1}"/>
              </a:ext>
            </a:extLst>
          </p:cNvPr>
          <p:cNvSpPr/>
          <p:nvPr/>
        </p:nvSpPr>
        <p:spPr>
          <a:xfrm>
            <a:off x="-1557" y="4303176"/>
            <a:ext cx="4118994" cy="30008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u="sng" kern="1400" dirty="0">
                <a:latin typeface="Bookman Old Style" panose="02050604050505020204" pitchFamily="18" charset="0"/>
              </a:rPr>
              <a:t>Unit 1</a:t>
            </a:r>
            <a:r>
              <a:rPr lang="en-US" sz="2100" kern="1400" dirty="0">
                <a:latin typeface="Bookman Old Style" panose="02050604050505020204" pitchFamily="18" charset="0"/>
              </a:rPr>
              <a:t>: Crime and punishment in Britain from c1000 to the present and a case study</a:t>
            </a:r>
            <a:r>
              <a:rPr lang="en-US" sz="2100" i="1" kern="1400" dirty="0">
                <a:latin typeface="Bookman Old Style" panose="02050604050505020204" pitchFamily="18" charset="0"/>
              </a:rPr>
              <a:t> of </a:t>
            </a:r>
            <a:r>
              <a:rPr lang="en-US" sz="2100" kern="1400" dirty="0">
                <a:latin typeface="Bookman Old Style" panose="02050604050505020204" pitchFamily="18" charset="0"/>
              </a:rPr>
              <a:t>Whitechapel</a:t>
            </a:r>
          </a:p>
          <a:p>
            <a:pPr algn="ctr"/>
            <a:endParaRPr lang="en-US" sz="2100" kern="1400" dirty="0">
              <a:latin typeface="Bookman Old Style" panose="02050604050505020204" pitchFamily="18" charset="0"/>
            </a:endParaRPr>
          </a:p>
          <a:p>
            <a:pPr algn="ctr"/>
            <a:endParaRPr lang="en-US" sz="2100" kern="1400" dirty="0">
              <a:latin typeface="Bookman Old Style" panose="02050604050505020204" pitchFamily="18" charset="0"/>
            </a:endParaRPr>
          </a:p>
          <a:p>
            <a:pPr algn="ctr"/>
            <a:r>
              <a:rPr lang="en-US" sz="2100" kern="1400" dirty="0">
                <a:latin typeface="Bookman Old Style" panose="02050604050505020204" pitchFamily="18" charset="0"/>
              </a:rPr>
              <a:t>30% written exam.</a:t>
            </a:r>
          </a:p>
          <a:p>
            <a:pPr algn="ctr"/>
            <a:endParaRPr lang="en-US" sz="2100" kern="1400" dirty="0">
              <a:latin typeface="Bookman Old Style" panose="02050604050505020204" pitchFamily="18" charset="0"/>
            </a:endParaRPr>
          </a:p>
          <a:p>
            <a:pPr algn="ctr"/>
            <a:endParaRPr lang="en-GB" sz="2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ADF082-8548-4D33-B575-1C5300113093}"/>
              </a:ext>
            </a:extLst>
          </p:cNvPr>
          <p:cNvSpPr/>
          <p:nvPr/>
        </p:nvSpPr>
        <p:spPr>
          <a:xfrm>
            <a:off x="3874430" y="4306347"/>
            <a:ext cx="4773704" cy="2754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2100" b="1" u="sng" kern="1400" dirty="0">
                <a:latin typeface="Bookman Old Style" panose="02050604050505020204" pitchFamily="18" charset="0"/>
              </a:rPr>
              <a:t>Unit 2</a:t>
            </a:r>
            <a:r>
              <a:rPr lang="en-US" sz="2100" kern="1400" dirty="0">
                <a:latin typeface="Bookman Old Style" panose="02050604050505020204" pitchFamily="18" charset="0"/>
              </a:rPr>
              <a:t>: Period study and British depth study </a:t>
            </a:r>
          </a:p>
          <a:p>
            <a:pPr marL="342900" indent="-342900" algn="ctr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sz="2100" kern="1400" dirty="0">
                <a:latin typeface="Bookman Old Style" panose="02050604050505020204" pitchFamily="18" charset="0"/>
              </a:rPr>
              <a:t>The Cold War</a:t>
            </a:r>
          </a:p>
          <a:p>
            <a:pPr marL="342900" indent="-342900" algn="ctr">
              <a:lnSpc>
                <a:spcPct val="119000"/>
              </a:lnSpc>
              <a:buFont typeface="Arial" panose="020B0604020202020204" pitchFamily="34" charset="0"/>
              <a:buChar char="•"/>
            </a:pPr>
            <a:r>
              <a:rPr lang="en-US" sz="2100" kern="1400" dirty="0">
                <a:latin typeface="Bookman Old Style" panose="02050604050505020204" pitchFamily="18" charset="0"/>
              </a:rPr>
              <a:t>The Anglo-Saxons and Normans</a:t>
            </a:r>
          </a:p>
          <a:p>
            <a:pPr marL="342900" indent="-342900" algn="ctr">
              <a:lnSpc>
                <a:spcPct val="119000"/>
              </a:lnSpc>
              <a:buFont typeface="Arial" panose="020B0604020202020204" pitchFamily="34" charset="0"/>
              <a:buChar char="•"/>
            </a:pPr>
            <a:endParaRPr lang="en-US" sz="2100" kern="1400" dirty="0">
              <a:latin typeface="Bookman Old Style" panose="02050604050505020204" pitchFamily="18" charset="0"/>
            </a:endParaRPr>
          </a:p>
          <a:p>
            <a:pPr algn="ctr">
              <a:lnSpc>
                <a:spcPct val="119000"/>
              </a:lnSpc>
            </a:pPr>
            <a:r>
              <a:rPr lang="en-US" sz="2100" kern="1400" dirty="0">
                <a:latin typeface="Bookman Old Style" panose="02050604050505020204" pitchFamily="18" charset="0"/>
              </a:rPr>
              <a:t>40% written exam</a:t>
            </a:r>
          </a:p>
          <a:p>
            <a:pPr algn="ctr">
              <a:lnSpc>
                <a:spcPct val="119000"/>
              </a:lnSpc>
            </a:pPr>
            <a:endParaRPr lang="en-US" sz="2100" kern="14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21139-2120-4FD5-BA2A-DBAD64C06CD5}"/>
              </a:ext>
            </a:extLst>
          </p:cNvPr>
          <p:cNvSpPr/>
          <p:nvPr/>
        </p:nvSpPr>
        <p:spPr>
          <a:xfrm>
            <a:off x="8556770" y="4306347"/>
            <a:ext cx="3635229" cy="27547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59994" indent="-359994" algn="ctr">
              <a:lnSpc>
                <a:spcPct val="119000"/>
              </a:lnSpc>
            </a:pPr>
            <a:r>
              <a:rPr lang="en-US" sz="2100" b="1" u="sng" kern="1400" dirty="0">
                <a:latin typeface="Bookman Old Style" panose="02050604050505020204" pitchFamily="18" charset="0"/>
              </a:rPr>
              <a:t>Unit 3</a:t>
            </a:r>
            <a:r>
              <a:rPr lang="en-US" sz="2100" kern="1400" dirty="0">
                <a:latin typeface="Bookman Old Style" panose="02050604050505020204" pitchFamily="18" charset="0"/>
              </a:rPr>
              <a:t>: Weimar and Nazi Germany 1918-39.</a:t>
            </a:r>
          </a:p>
          <a:p>
            <a:pPr marL="359994" indent="-359994" algn="ctr">
              <a:lnSpc>
                <a:spcPct val="119000"/>
              </a:lnSpc>
            </a:pPr>
            <a:endParaRPr lang="en-US" sz="2100" kern="1400" dirty="0">
              <a:latin typeface="Bookman Old Style" panose="02050604050505020204" pitchFamily="18" charset="0"/>
            </a:endParaRPr>
          </a:p>
          <a:p>
            <a:pPr marL="359994" indent="-359994" algn="ctr">
              <a:lnSpc>
                <a:spcPct val="119000"/>
              </a:lnSpc>
            </a:pPr>
            <a:endParaRPr lang="en-US" sz="2100" kern="1400" dirty="0">
              <a:latin typeface="Bookman Old Style" panose="02050604050505020204" pitchFamily="18" charset="0"/>
            </a:endParaRPr>
          </a:p>
          <a:p>
            <a:pPr marL="359994" indent="-359994" algn="ctr">
              <a:lnSpc>
                <a:spcPct val="119000"/>
              </a:lnSpc>
            </a:pPr>
            <a:endParaRPr lang="en-US" sz="2100" kern="1400" dirty="0">
              <a:latin typeface="Bookman Old Style" panose="02050604050505020204" pitchFamily="18" charset="0"/>
            </a:endParaRPr>
          </a:p>
          <a:p>
            <a:pPr marL="359994" indent="-359994" algn="ctr">
              <a:lnSpc>
                <a:spcPct val="119000"/>
              </a:lnSpc>
            </a:pPr>
            <a:r>
              <a:rPr lang="en-US" sz="2100" kern="1400" dirty="0">
                <a:latin typeface="Bookman Old Style" panose="02050604050505020204" pitchFamily="18" charset="0"/>
              </a:rPr>
              <a:t>30% written exam.</a:t>
            </a:r>
          </a:p>
          <a:p>
            <a:pPr marL="359994" indent="-359994" algn="ctr">
              <a:lnSpc>
                <a:spcPct val="119000"/>
              </a:lnSpc>
            </a:pPr>
            <a:endParaRPr lang="en-US" sz="2100" kern="1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7364F2-0AAF-43CD-B4B9-D30447C3AC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56617" y="3042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E90F-0FEF-4DF3-BDA9-AF6BB451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25" y="138622"/>
            <a:ext cx="105156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Further information / where to find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AA4A5-79B9-4622-9078-E882C87F4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further information please see either Mr Bryant or Mr Chilcott in school or email us at… </a:t>
            </a:r>
          </a:p>
          <a:p>
            <a:pPr marL="0" indent="0">
              <a:buNone/>
            </a:pPr>
            <a:endParaRPr lang="en-GB" b="1" kern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Mr Bryant:    </a:t>
            </a:r>
            <a:r>
              <a:rPr lang="en-GB" b="1" u="sng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mjb@abbeyfield.wilts.sch.uk </a:t>
            </a:r>
          </a:p>
          <a:p>
            <a:pPr marL="0" indent="0">
              <a:buNone/>
            </a:pPr>
            <a:endParaRPr lang="en-GB" b="1" u="sng" kern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kern="1400" dirty="0">
                <a:solidFill>
                  <a:srgbClr val="000000"/>
                </a:solidFill>
                <a:latin typeface="Century Gothic" panose="020B0502020202020204" pitchFamily="34" charset="0"/>
              </a:rPr>
              <a:t>Mr Chilcott</a:t>
            </a:r>
            <a:r>
              <a:rPr lang="en-GB" b="1" kern="1400" dirty="0">
                <a:latin typeface="Century Gothic" panose="020B0502020202020204" pitchFamily="34" charset="0"/>
              </a:rPr>
              <a:t>:  </a:t>
            </a:r>
            <a:r>
              <a:rPr lang="en-GB" b="1" kern="140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imc@abbeyfield.wilts.sch.uk</a:t>
            </a:r>
            <a:endParaRPr lang="en-GB" b="1" kern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b="1" kern="1400" dirty="0">
              <a:ln>
                <a:noFill/>
              </a:ln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b="1" kern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5FB0A-CB27-439D-96F7-6A72B6190D7B}"/>
              </a:ext>
            </a:extLst>
          </p:cNvPr>
          <p:cNvSpPr/>
          <p:nvPr/>
        </p:nvSpPr>
        <p:spPr>
          <a:xfrm>
            <a:off x="3048000" y="2743620"/>
            <a:ext cx="6096000" cy="3320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4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F07EBD-ECC5-4A9E-A45F-2E388FDEF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4257" y="2909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fff3e67f-2ccd-4911-9ec3-1b86f40b1f40" xsi:nil="true"/>
    <NotebookType xmlns="fff3e67f-2ccd-4911-9ec3-1b86f40b1f40" xsi:nil="true"/>
    <Invited_Teachers xmlns="fff3e67f-2ccd-4911-9ec3-1b86f40b1f40" xsi:nil="true"/>
    <Templates xmlns="fff3e67f-2ccd-4911-9ec3-1b86f40b1f40" xsi:nil="true"/>
    <Self_Registration_Enabled xmlns="fff3e67f-2ccd-4911-9ec3-1b86f40b1f40" xsi:nil="true"/>
    <FolderType xmlns="fff3e67f-2ccd-4911-9ec3-1b86f40b1f40" xsi:nil="true"/>
    <Distribution_Groups xmlns="fff3e67f-2ccd-4911-9ec3-1b86f40b1f40" xsi:nil="true"/>
    <LMS_Mappings xmlns="fff3e67f-2ccd-4911-9ec3-1b86f40b1f40" xsi:nil="true"/>
    <Is_Collaboration_Space_Locked xmlns="fff3e67f-2ccd-4911-9ec3-1b86f40b1f40" xsi:nil="true"/>
    <Teams_Channel_Section_Location xmlns="fff3e67f-2ccd-4911-9ec3-1b86f40b1f40" xsi:nil="true"/>
    <CultureName xmlns="fff3e67f-2ccd-4911-9ec3-1b86f40b1f40" xsi:nil="true"/>
    <Invited_Students xmlns="fff3e67f-2ccd-4911-9ec3-1b86f40b1f40" xsi:nil="true"/>
    <IsNotebookLocked xmlns="fff3e67f-2ccd-4911-9ec3-1b86f40b1f40" xsi:nil="true"/>
    <DefaultSectionNames xmlns="fff3e67f-2ccd-4911-9ec3-1b86f40b1f40" xsi:nil="true"/>
    <Teachers xmlns="fff3e67f-2ccd-4911-9ec3-1b86f40b1f40">
      <UserInfo>
        <DisplayName/>
        <AccountId xsi:nil="true"/>
        <AccountType/>
      </UserInfo>
    </Teachers>
    <Students xmlns="fff3e67f-2ccd-4911-9ec3-1b86f40b1f40">
      <UserInfo>
        <DisplayName/>
        <AccountId xsi:nil="true"/>
        <AccountType/>
      </UserInfo>
    </Students>
    <AppVersion xmlns="fff3e67f-2ccd-4911-9ec3-1b86f40b1f40" xsi:nil="true"/>
    <TeamsChannelId xmlns="fff3e67f-2ccd-4911-9ec3-1b86f40b1f40" xsi:nil="true"/>
    <Math_Settings xmlns="fff3e67f-2ccd-4911-9ec3-1b86f40b1f40" xsi:nil="true"/>
    <Owner xmlns="fff3e67f-2ccd-4911-9ec3-1b86f40b1f40">
      <UserInfo>
        <DisplayName/>
        <AccountId xsi:nil="true"/>
        <AccountType/>
      </UserInfo>
    </Owner>
    <Student_Groups xmlns="fff3e67f-2ccd-4911-9ec3-1b86f40b1f40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7B58838ACA744E9123F5968EE410C0" ma:contentTypeVersion="34" ma:contentTypeDescription="Create a new document." ma:contentTypeScope="" ma:versionID="2f9529ba134fd8b6b73d2b0bad98d246">
  <xsd:schema xmlns:xsd="http://www.w3.org/2001/XMLSchema" xmlns:xs="http://www.w3.org/2001/XMLSchema" xmlns:p="http://schemas.microsoft.com/office/2006/metadata/properties" xmlns:ns3="fff3e67f-2ccd-4911-9ec3-1b86f40b1f40" xmlns:ns4="2ec788e9-e94d-42ed-a7cf-340f4a784316" targetNamespace="http://schemas.microsoft.com/office/2006/metadata/properties" ma:root="true" ma:fieldsID="cff95705bb6538099b28c28d7ec4dc18" ns3:_="" ns4:_="">
    <xsd:import namespace="fff3e67f-2ccd-4911-9ec3-1b86f40b1f40"/>
    <xsd:import namespace="2ec788e9-e94d-42ed-a7cf-340f4a7843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3e67f-2ccd-4911-9ec3-1b86f40b1f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788e9-e94d-42ed-a7cf-340f4a7843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AA625B-5DC1-4D22-A5AA-950BC4B25EE1}">
  <ds:schemaRefs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2ec788e9-e94d-42ed-a7cf-340f4a784316"/>
    <ds:schemaRef ds:uri="http://schemas.microsoft.com/office/2006/documentManagement/types"/>
    <ds:schemaRef ds:uri="http://purl.org/dc/dcmitype/"/>
    <ds:schemaRef ds:uri="fff3e67f-2ccd-4911-9ec3-1b86f40b1f40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AF973C-EB41-4BB2-9AFA-BDDD79731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f3e67f-2ccd-4911-9ec3-1b86f40b1f40"/>
    <ds:schemaRef ds:uri="2ec788e9-e94d-42ed-a7cf-340f4a7843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BFD4A7-7555-42D1-8A06-8C997832D2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437</Words>
  <Application>Microsoft Office PowerPoint</Application>
  <PresentationFormat>Widescreen</PresentationFormat>
  <Paragraphs>53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Century Gothic</vt:lpstr>
      <vt:lpstr>Office Theme</vt:lpstr>
      <vt:lpstr>Welcome to GCSE History! Please play the audio clip on the left first, then the one on the right.</vt:lpstr>
      <vt:lpstr>Why study History?</vt:lpstr>
      <vt:lpstr>PowerPoint Presentation</vt:lpstr>
      <vt:lpstr>History GCSE</vt:lpstr>
      <vt:lpstr>Further information / where to find us…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GCSE</dc:title>
  <dc:creator>M Bryant</dc:creator>
  <cp:lastModifiedBy>M Bryant</cp:lastModifiedBy>
  <cp:revision>20</cp:revision>
  <dcterms:created xsi:type="dcterms:W3CDTF">2020-12-14T13:25:03Z</dcterms:created>
  <dcterms:modified xsi:type="dcterms:W3CDTF">2021-01-26T08:31:35Z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0x010100987B58838ACA744E9123F5968EE410C0</vt:lpwstr>
  </property>
</Properties>
</file>