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AF6B2F-EBF7-47A5-B4CC-E91865059712}"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85206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AF6B2F-EBF7-47A5-B4CC-E91865059712}"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410611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AF6B2F-EBF7-47A5-B4CC-E91865059712}"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31086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AF6B2F-EBF7-47A5-B4CC-E91865059712}"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3459443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AF6B2F-EBF7-47A5-B4CC-E91865059712}" type="datetimeFigureOut">
              <a:rPr lang="en-GB" smtClean="0"/>
              <a:t>20/10/2020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126979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AF6B2F-EBF7-47A5-B4CC-E91865059712}"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249934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AF6B2F-EBF7-47A5-B4CC-E91865059712}" type="datetimeFigureOut">
              <a:rPr lang="en-GB" smtClean="0"/>
              <a:t>20/10/2020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286848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AF6B2F-EBF7-47A5-B4CC-E91865059712}" type="datetimeFigureOut">
              <a:rPr lang="en-GB" smtClean="0"/>
              <a:t>20/10/2020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2258114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F6B2F-EBF7-47A5-B4CC-E91865059712}" type="datetimeFigureOut">
              <a:rPr lang="en-GB" smtClean="0"/>
              <a:t>20/10/2020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178025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AF6B2F-EBF7-47A5-B4CC-E91865059712}"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355589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AF6B2F-EBF7-47A5-B4CC-E91865059712}" type="datetimeFigureOut">
              <a:rPr lang="en-GB" smtClean="0"/>
              <a:t>20/10/2020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923E0-5447-4E4D-8E92-9A14929F89CF}" type="slidenum">
              <a:rPr lang="en-GB" smtClean="0"/>
              <a:t>‹#›</a:t>
            </a:fld>
            <a:endParaRPr lang="en-GB"/>
          </a:p>
        </p:txBody>
      </p:sp>
    </p:spTree>
    <p:extLst>
      <p:ext uri="{BB962C8B-B14F-4D97-AF65-F5344CB8AC3E}">
        <p14:creationId xmlns:p14="http://schemas.microsoft.com/office/powerpoint/2010/main" val="1549854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F6B2F-EBF7-47A5-B4CC-E91865059712}" type="datetimeFigureOut">
              <a:rPr lang="en-GB" smtClean="0"/>
              <a:t>20/10/2020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923E0-5447-4E4D-8E92-9A14929F89CF}" type="slidenum">
              <a:rPr lang="en-GB" smtClean="0"/>
              <a:t>‹#›</a:t>
            </a:fld>
            <a:endParaRPr lang="en-GB"/>
          </a:p>
        </p:txBody>
      </p:sp>
    </p:spTree>
    <p:extLst>
      <p:ext uri="{BB962C8B-B14F-4D97-AF65-F5344CB8AC3E}">
        <p14:creationId xmlns:p14="http://schemas.microsoft.com/office/powerpoint/2010/main" val="560781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6418" y="4174434"/>
            <a:ext cx="3346174" cy="2427599"/>
          </a:xfrm>
          <a:solidFill>
            <a:schemeClr val="bg1"/>
          </a:solidFill>
          <a:ln w="57150">
            <a:solidFill>
              <a:schemeClr val="accent2">
                <a:lumMod val="75000"/>
              </a:schemeClr>
            </a:solidFill>
          </a:ln>
        </p:spPr>
        <p:txBody>
          <a:bodyPr>
            <a:normAutofit fontScale="32500" lnSpcReduction="20000"/>
          </a:bodyPr>
          <a:lstStyle/>
          <a:p>
            <a:pPr marL="0" lvl="0" indent="0">
              <a:buNone/>
            </a:pPr>
            <a:r>
              <a:rPr lang="en-GB" sz="9600" b="1" dirty="0"/>
              <a:t>The Cultural Alliance says:</a:t>
            </a:r>
          </a:p>
          <a:p>
            <a:pPr marL="0" indent="0">
              <a:buNone/>
            </a:pPr>
            <a:r>
              <a:rPr lang="en-GB" sz="6000" i="1" dirty="0"/>
              <a:t>“Learning through arts and culture improves attainment in all subjects” </a:t>
            </a:r>
            <a:r>
              <a:rPr lang="en-GB" sz="6000" dirty="0"/>
              <a:t>and the </a:t>
            </a:r>
            <a:br>
              <a:rPr lang="en-GB" sz="6000" dirty="0"/>
            </a:br>
            <a:r>
              <a:rPr lang="en-GB" sz="6000" i="1" dirty="0"/>
              <a:t>“employability of students who study arts subjects is higher and they are more likely to stay in employment.”</a:t>
            </a:r>
            <a:endParaRPr lang="en-GB" sz="6000" dirty="0"/>
          </a:p>
          <a:p>
            <a:endParaRPr lang="en-GB" dirty="0"/>
          </a:p>
        </p:txBody>
      </p:sp>
      <p:pic>
        <p:nvPicPr>
          <p:cNvPr id="4" name="Picture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85563" y="1170824"/>
            <a:ext cx="2482735" cy="2536651"/>
          </a:xfrm>
          <a:prstGeom prst="rect">
            <a:avLst/>
          </a:prstGeom>
        </p:spPr>
      </p:pic>
      <p:sp>
        <p:nvSpPr>
          <p:cNvPr id="5" name="Content Placeholder 2">
            <a:extLst>
              <a:ext uri="{FF2B5EF4-FFF2-40B4-BE49-F238E27FC236}">
                <a16:creationId xmlns:a16="http://schemas.microsoft.com/office/drawing/2014/main" id="{62963287-990E-4972-B155-00EC093589FC}"/>
              </a:ext>
            </a:extLst>
          </p:cNvPr>
          <p:cNvSpPr txBox="1">
            <a:spLocks/>
          </p:cNvSpPr>
          <p:nvPr/>
        </p:nvSpPr>
        <p:spPr>
          <a:xfrm>
            <a:off x="180445" y="4174435"/>
            <a:ext cx="2940443" cy="2427599"/>
          </a:xfrm>
          <a:prstGeom prst="rect">
            <a:avLst/>
          </a:prstGeom>
          <a:solidFill>
            <a:schemeClr val="bg1"/>
          </a:solidFill>
          <a:ln w="57150">
            <a:solidFill>
              <a:schemeClr val="accent2">
                <a:lumMod val="75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Entry Requirements:</a:t>
            </a:r>
          </a:p>
          <a:p>
            <a:pPr lvl="0"/>
            <a:r>
              <a:rPr lang="en-GB" sz="2000" dirty="0"/>
              <a:t>English Grade 4</a:t>
            </a:r>
          </a:p>
          <a:p>
            <a:pPr lvl="0"/>
            <a:r>
              <a:rPr lang="en-GB" sz="2000" dirty="0"/>
              <a:t>Optional: Drama Grade 4 if studied at GCSE</a:t>
            </a:r>
          </a:p>
          <a:p>
            <a:pPr marL="0" indent="0">
              <a:buFont typeface="Arial" panose="020B0604020202020204" pitchFamily="34" charset="0"/>
              <a:buNone/>
            </a:pPr>
            <a:endParaRPr lang="en-GB" sz="9600" b="1" dirty="0"/>
          </a:p>
          <a:p>
            <a:endParaRPr lang="en-GB" dirty="0"/>
          </a:p>
        </p:txBody>
      </p:sp>
      <p:sp>
        <p:nvSpPr>
          <p:cNvPr id="6" name="Content Placeholder 2">
            <a:extLst>
              <a:ext uri="{FF2B5EF4-FFF2-40B4-BE49-F238E27FC236}">
                <a16:creationId xmlns:a16="http://schemas.microsoft.com/office/drawing/2014/main" id="{245B5A17-6A4D-4A0F-945C-C71E4613BE29}"/>
              </a:ext>
            </a:extLst>
          </p:cNvPr>
          <p:cNvSpPr txBox="1">
            <a:spLocks/>
          </p:cNvSpPr>
          <p:nvPr/>
        </p:nvSpPr>
        <p:spPr>
          <a:xfrm>
            <a:off x="6838122" y="4174434"/>
            <a:ext cx="5053161" cy="2427599"/>
          </a:xfrm>
          <a:prstGeom prst="rect">
            <a:avLst/>
          </a:prstGeom>
          <a:solidFill>
            <a:schemeClr val="bg1"/>
          </a:solidFill>
          <a:ln w="57150">
            <a:solidFill>
              <a:schemeClr val="accent2">
                <a:lumMod val="75000"/>
              </a:schemeClr>
            </a:solidFill>
          </a:ln>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9600" b="1" dirty="0"/>
              <a:t>What do we study?:</a:t>
            </a:r>
          </a:p>
          <a:p>
            <a:pPr marL="0" indent="0">
              <a:buNone/>
            </a:pPr>
            <a:r>
              <a:rPr lang="en-GB" sz="3400" dirty="0"/>
              <a:t>	Investigating Practitioners’ work</a:t>
            </a:r>
          </a:p>
          <a:p>
            <a:pPr marL="0" indent="0">
              <a:buNone/>
            </a:pPr>
            <a:r>
              <a:rPr lang="en-GB" sz="3400" dirty="0"/>
              <a:t>	Developing Skills and Techniques for Live Performance</a:t>
            </a:r>
          </a:p>
          <a:p>
            <a:pPr marL="0" indent="0">
              <a:buNone/>
            </a:pPr>
            <a:r>
              <a:rPr lang="en-GB" sz="3400" dirty="0"/>
              <a:t>	Group Performance Workshop</a:t>
            </a:r>
          </a:p>
          <a:p>
            <a:pPr marL="0" indent="0">
              <a:buNone/>
            </a:pPr>
            <a:r>
              <a:rPr lang="en-GB" sz="3400" b="1" dirty="0"/>
              <a:t>Examples of the optional units include:</a:t>
            </a:r>
          </a:p>
          <a:p>
            <a:pPr marL="0" indent="0">
              <a:buNone/>
            </a:pPr>
            <a:r>
              <a:rPr lang="en-GB" sz="3400" dirty="0"/>
              <a:t>	Acting Styles</a:t>
            </a:r>
          </a:p>
          <a:p>
            <a:pPr marL="0" indent="0">
              <a:buNone/>
            </a:pPr>
            <a:r>
              <a:rPr lang="en-GB" sz="3400" dirty="0"/>
              <a:t>	Musical Theatre Techniques</a:t>
            </a:r>
          </a:p>
          <a:p>
            <a:pPr marL="0" indent="0">
              <a:buNone/>
            </a:pPr>
            <a:r>
              <a:rPr lang="en-GB" sz="3400" dirty="0"/>
              <a:t>	Developing the Voice for Performance</a:t>
            </a:r>
          </a:p>
          <a:p>
            <a:pPr marL="0" indent="0">
              <a:buNone/>
            </a:pPr>
            <a:r>
              <a:rPr lang="en-GB" sz="3400" dirty="0"/>
              <a:t>	Variety Performance</a:t>
            </a:r>
          </a:p>
          <a:p>
            <a:pPr marL="0" indent="0">
              <a:buFont typeface="Arial" panose="020B0604020202020204" pitchFamily="34" charset="0"/>
              <a:buNone/>
            </a:pPr>
            <a:endParaRPr lang="en-GB" sz="9600" b="1" dirty="0"/>
          </a:p>
          <a:p>
            <a:endParaRPr lang="en-GB" dirty="0"/>
          </a:p>
        </p:txBody>
      </p:sp>
      <p:sp>
        <p:nvSpPr>
          <p:cNvPr id="7" name="Content Placeholder 2">
            <a:extLst>
              <a:ext uri="{FF2B5EF4-FFF2-40B4-BE49-F238E27FC236}">
                <a16:creationId xmlns:a16="http://schemas.microsoft.com/office/drawing/2014/main" id="{BFFC6858-501C-49D2-9931-E2675C751B50}"/>
              </a:ext>
            </a:extLst>
          </p:cNvPr>
          <p:cNvSpPr txBox="1">
            <a:spLocks/>
          </p:cNvSpPr>
          <p:nvPr/>
        </p:nvSpPr>
        <p:spPr>
          <a:xfrm>
            <a:off x="180561" y="1366735"/>
            <a:ext cx="8328991" cy="2633662"/>
          </a:xfrm>
          <a:prstGeom prst="rect">
            <a:avLst/>
          </a:prstGeom>
          <a:solidFill>
            <a:schemeClr val="bg1"/>
          </a:solidFill>
          <a:ln w="57150">
            <a:solidFill>
              <a:schemeClr val="accent2">
                <a:lumMod val="75000"/>
              </a:schemeClr>
            </a:solidFill>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9600" b="1" dirty="0"/>
              <a:t>Some information to get your performing teeth into:</a:t>
            </a:r>
          </a:p>
          <a:p>
            <a:r>
              <a:rPr lang="en-GB" sz="8000" dirty="0"/>
              <a:t>This qualification is designed for post-16 learners with an interest in performing arts who want to continue their education through applied learning, and who aim to progress to higher education. The qualification is equivalent in size to one A Level.</a:t>
            </a:r>
          </a:p>
          <a:p>
            <a:pPr marL="0" indent="0">
              <a:buNone/>
            </a:pPr>
            <a:r>
              <a:rPr lang="en-GB" sz="8000" b="1" dirty="0"/>
              <a:t>Why this qualification?</a:t>
            </a:r>
          </a:p>
          <a:p>
            <a:r>
              <a:rPr lang="en-GB" sz="8000" dirty="0"/>
              <a:t>This qualification gives a broad introduction to the performing arts sector with an emphasis on core knowledge and fundamental skills which are transferable across other sectors (including communication, presentation, physical and creative skills).</a:t>
            </a:r>
          </a:p>
          <a:p>
            <a:pPr marL="0" indent="0">
              <a:buFont typeface="Arial" panose="020B0604020202020204" pitchFamily="34" charset="0"/>
              <a:buNone/>
            </a:pPr>
            <a:endParaRPr lang="en-GB" sz="9600" b="1" dirty="0"/>
          </a:p>
          <a:p>
            <a:endParaRPr lang="en-GB" dirty="0"/>
          </a:p>
        </p:txBody>
      </p:sp>
      <p:sp>
        <p:nvSpPr>
          <p:cNvPr id="2" name="Title 1"/>
          <p:cNvSpPr>
            <a:spLocks noGrp="1"/>
          </p:cNvSpPr>
          <p:nvPr>
            <p:ph type="title"/>
          </p:nvPr>
        </p:nvSpPr>
        <p:spPr>
          <a:xfrm>
            <a:off x="139148" y="152505"/>
            <a:ext cx="11088757" cy="1325563"/>
          </a:xfrm>
        </p:spPr>
        <p:txBody>
          <a:bodyPr>
            <a:noAutofit/>
          </a:bodyPr>
          <a:lstStyle/>
          <a:p>
            <a:r>
              <a:rPr lang="en-GB" sz="6000" b="1" dirty="0"/>
              <a:t>Why choose BTEC Performing Arts?</a:t>
            </a:r>
          </a:p>
        </p:txBody>
      </p:sp>
    </p:spTree>
    <p:extLst>
      <p:ext uri="{BB962C8B-B14F-4D97-AF65-F5344CB8AC3E}">
        <p14:creationId xmlns:p14="http://schemas.microsoft.com/office/powerpoint/2010/main" val="725584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Why choose BTEC Performing Arts?</vt:lpstr>
    </vt:vector>
  </TitlesOfParts>
  <Company>Abbeyfield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choose BTEC Performing Arts?</dc:title>
  <dc:creator>S Jones</dc:creator>
  <cp:lastModifiedBy>S Jones</cp:lastModifiedBy>
  <cp:revision>1</cp:revision>
  <dcterms:created xsi:type="dcterms:W3CDTF">2020-10-20T06:51:46Z</dcterms:created>
  <dcterms:modified xsi:type="dcterms:W3CDTF">2020-10-20T06:52:12Z</dcterms:modified>
</cp:coreProperties>
</file>