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3" r:id="rId2"/>
    <p:sldId id="294" r:id="rId3"/>
    <p:sldId id="295" r:id="rId4"/>
    <p:sldId id="277" r:id="rId5"/>
    <p:sldId id="263" r:id="rId6"/>
    <p:sldId id="264" r:id="rId7"/>
    <p:sldId id="279" r:id="rId8"/>
    <p:sldId id="296" r:id="rId9"/>
    <p:sldId id="29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" initials="C" lastIdx="1" clrIdx="0">
    <p:extLst>
      <p:ext uri="{19B8F6BF-5375-455C-9EA6-DF929625EA0E}">
        <p15:presenceInfo xmlns:p15="http://schemas.microsoft.com/office/powerpoint/2012/main" userId="e6cc8acc3e7ee2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0" autoAdjust="0"/>
    <p:restoredTop sz="94660"/>
  </p:normalViewPr>
  <p:slideViewPr>
    <p:cSldViewPr>
      <p:cViewPr>
        <p:scale>
          <a:sx n="72" d="100"/>
          <a:sy n="72" d="100"/>
        </p:scale>
        <p:origin x="1752" y="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BA1F1-290A-4A1C-B9DA-77C39369A230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DE097-8F1F-4661-8093-9FE11637224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23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8A83-6BC4-48BC-B204-C7E3B5C2404A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729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30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34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77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9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97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43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22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5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14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72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D19A-33C4-4E2A-9C32-BB9B901A8B79}" type="datetimeFigureOut">
              <a:rPr lang="en-GB" smtClean="0"/>
              <a:t>02/01/2022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1B815-A542-4E38-9D65-AA130A5276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128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audio" Target="../media/media5.m4a"/><Relationship Id="rId16" Type="http://schemas.openxmlformats.org/officeDocument/2006/relationships/image" Target="../media/image22.jpeg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otographer Selfie Camera - Free photo on Pixabay">
            <a:extLst>
              <a:ext uri="{FF2B5EF4-FFF2-40B4-BE49-F238E27FC236}">
                <a16:creationId xmlns:a16="http://schemas.microsoft.com/office/drawing/2014/main" id="{8A932BF8-A8FB-44B6-842F-459E30E33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7C27FF-8239-490A-B487-D417938493FA}"/>
              </a:ext>
            </a:extLst>
          </p:cNvPr>
          <p:cNvSpPr txBox="1"/>
          <p:nvPr/>
        </p:nvSpPr>
        <p:spPr>
          <a:xfrm>
            <a:off x="2915816" y="260648"/>
            <a:ext cx="7992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GCSE PHOTOGRAPHY </a:t>
            </a:r>
          </a:p>
          <a:p>
            <a:pPr algn="ctr"/>
            <a:r>
              <a:rPr lang="en-GB" sz="3600" dirty="0"/>
              <a:t>ABBEYFIELD SCHOOL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15F556-ACC3-4A12-B249-0416A0332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2260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3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EE88E8-BE7F-4E50-B742-B3478B0D564D}"/>
              </a:ext>
            </a:extLst>
          </p:cNvPr>
          <p:cNvSpPr txBox="1"/>
          <p:nvPr/>
        </p:nvSpPr>
        <p:spPr>
          <a:xfrm>
            <a:off x="126614" y="2050147"/>
            <a:ext cx="633670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effectLst/>
              </a:rPr>
              <a:t>Skills </a:t>
            </a:r>
          </a:p>
          <a:p>
            <a:pPr algn="l" fontAlgn="base"/>
            <a:r>
              <a:rPr lang="en-US" b="0" i="0" dirty="0">
                <a:effectLst/>
              </a:rPr>
              <a:t>Within photography, </a:t>
            </a:r>
            <a:r>
              <a:rPr lang="en-US" dirty="0"/>
              <a:t>you</a:t>
            </a:r>
            <a:r>
              <a:rPr lang="en-US" b="0" i="0" dirty="0">
                <a:effectLst/>
              </a:rPr>
              <a:t> will demonstrate the ability to: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use photographic techniques and processes</a:t>
            </a:r>
            <a:r>
              <a:rPr lang="en-US" dirty="0"/>
              <a:t>, </a:t>
            </a:r>
            <a:r>
              <a:rPr lang="en-US" b="0" i="0" dirty="0">
                <a:effectLst/>
              </a:rPr>
              <a:t>for example: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lighting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viewpoint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aperture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depth of field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shutter speed and movement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use of enlarger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chemical and/or digital processes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use media and materials, for example: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film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photographic papers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chemicals appropriate to darkroom practices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digital media, programs and related technologies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graphic media for purposes such as storyboarding, planning and constructing shoots.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848263-B26E-49BB-85C6-8C689F7F05C7}"/>
              </a:ext>
            </a:extLst>
          </p:cNvPr>
          <p:cNvSpPr txBox="1"/>
          <p:nvPr/>
        </p:nvSpPr>
        <p:spPr>
          <a:xfrm>
            <a:off x="126614" y="-27384"/>
            <a:ext cx="88907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Why Choose GCSE Photography?</a:t>
            </a:r>
          </a:p>
          <a:p>
            <a:endParaRPr lang="en-US" dirty="0"/>
          </a:p>
          <a:p>
            <a:r>
              <a:rPr lang="en-US" dirty="0"/>
              <a:t>Are you creative and imaginative? Do you enjoy exploring ideas and looking at things in different ways? If so, you should consider a course in GCSE Photography. You will enjoy developing your understanding of the visual world, learning practical skills and responding to ideas and issues in ways that are personal to you. </a:t>
            </a:r>
            <a:endParaRPr lang="en-GB" dirty="0"/>
          </a:p>
        </p:txBody>
      </p:sp>
      <p:pic>
        <p:nvPicPr>
          <p:cNvPr id="6" name="Picture 4" descr="Photographer Selfie Camera - Free photo on Pixabay">
            <a:extLst>
              <a:ext uri="{FF2B5EF4-FFF2-40B4-BE49-F238E27FC236}">
                <a16:creationId xmlns:a16="http://schemas.microsoft.com/office/drawing/2014/main" id="{06451F83-B718-423D-B850-7B8A6995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12369"/>
            <a:ext cx="3035828" cy="22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916A78-CA24-4C5A-9475-606FE31F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8263-B26E-49BB-85C6-8C689F7F05C7}"/>
              </a:ext>
            </a:extLst>
          </p:cNvPr>
          <p:cNvSpPr txBox="1"/>
          <p:nvPr/>
        </p:nvSpPr>
        <p:spPr>
          <a:xfrm>
            <a:off x="126614" y="-99392"/>
            <a:ext cx="88907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Why Choose GCSE Photography?</a:t>
            </a:r>
            <a:endParaRPr lang="en-US" sz="2000" dirty="0"/>
          </a:p>
          <a:p>
            <a:pPr algn="ctr"/>
            <a:r>
              <a:rPr lang="en-US" dirty="0"/>
              <a:t>Further study and career opportunities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Level Photography/Graphics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BTEC courses within the visual Arts</a:t>
            </a:r>
          </a:p>
          <a:p>
            <a:endParaRPr lang="en-GB" dirty="0"/>
          </a:p>
          <a:p>
            <a:r>
              <a:rPr lang="en-GB" dirty="0"/>
              <a:t>Possible degree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Commercial Photography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Creative and editorial photography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Digital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Fashion photography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Film, television and visual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Forensic photography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Graphics with photography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Medical photography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Visual communication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DAA406-1943-484A-A07C-CFDC039B0F41}"/>
              </a:ext>
            </a:extLst>
          </p:cNvPr>
          <p:cNvSpPr txBox="1"/>
          <p:nvPr/>
        </p:nvSpPr>
        <p:spPr>
          <a:xfrm>
            <a:off x="5239277" y="965041"/>
            <a:ext cx="39047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career options</a:t>
            </a:r>
          </a:p>
          <a:p>
            <a:r>
              <a:rPr lang="en-US" dirty="0"/>
              <a:t> </a:t>
            </a:r>
          </a:p>
          <a:p>
            <a:r>
              <a:rPr lang="en-GB" dirty="0"/>
              <a:t>Studying a photography related </a:t>
            </a:r>
          </a:p>
          <a:p>
            <a:r>
              <a:rPr lang="en-GB" dirty="0"/>
              <a:t>degree will give you all sorts of</a:t>
            </a:r>
          </a:p>
          <a:p>
            <a:r>
              <a:rPr lang="en-GB" dirty="0"/>
              <a:t>exciting career opportunities,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Commercial Photographer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Fashion photographer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Filmmaker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Fine art photographer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Forensic photographer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Medical photographer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Nature photographer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Photographic illustrator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Photographic technician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Photojournalist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Picture editor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Social photographer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Sports photographer </a:t>
            </a:r>
          </a:p>
        </p:txBody>
      </p:sp>
      <p:pic>
        <p:nvPicPr>
          <p:cNvPr id="6" name="Picture 4" descr="Photographer Selfie Camera - Free photo on Pixabay">
            <a:extLst>
              <a:ext uri="{FF2B5EF4-FFF2-40B4-BE49-F238E27FC236}">
                <a16:creationId xmlns:a16="http://schemas.microsoft.com/office/drawing/2014/main" id="{EE47AC7A-1A2F-4681-B589-69587E2D8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90FE0A-D4E9-4F96-9AF5-1141DA466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963" y="5949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4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F2838A-C92B-4836-84DB-4CFB15C9D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951758"/>
              </p:ext>
            </p:extLst>
          </p:nvPr>
        </p:nvGraphicFramePr>
        <p:xfrm>
          <a:off x="3446242" y="174627"/>
          <a:ext cx="5621616" cy="6350717"/>
        </p:xfrm>
        <a:graphic>
          <a:graphicData uri="http://schemas.openxmlformats.org/drawingml/2006/table">
            <a:tbl>
              <a:tblPr firstRow="1" firstCol="1" bandRow="1"/>
              <a:tblGrid>
                <a:gridCol w="2085437">
                  <a:extLst>
                    <a:ext uri="{9D8B030D-6E8A-4147-A177-3AD203B41FA5}">
                      <a16:colId xmlns:a16="http://schemas.microsoft.com/office/drawing/2014/main" val="733850166"/>
                    </a:ext>
                  </a:extLst>
                </a:gridCol>
                <a:gridCol w="3536179">
                  <a:extLst>
                    <a:ext uri="{9D8B030D-6E8A-4147-A177-3AD203B41FA5}">
                      <a16:colId xmlns:a16="http://schemas.microsoft.com/office/drawing/2014/main" val="1060726279"/>
                    </a:ext>
                  </a:extLst>
                </a:gridCol>
              </a:tblGrid>
              <a:tr h="78838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Course Title: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GCSE  PHOTOGRAPHY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637513"/>
                  </a:ext>
                </a:extLst>
              </a:tr>
              <a:tr h="4818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Exam Board: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AQA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30253"/>
                  </a:ext>
                </a:extLst>
              </a:tr>
              <a:tr h="62096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Exam Board Website: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www.aqa.org.uk/subjects/art-and-design</a:t>
                      </a: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249203"/>
                  </a:ext>
                </a:extLst>
              </a:tr>
              <a:tr h="445956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Course weighting: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Component 1: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Coursework (worth 60% of final grade)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Component 2: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Externally set assessment (worth 40% of final grade)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You will start producing a ‘portfolio of work’ from  year 10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Project themes: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Formal Elements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Viewpoints and Composition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Project title from past exams; Everyday Objects, Detail, Texture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You will choose one starting point from a selection  of starting points set by the exam board to form a unit of work and produce a final outcome or outcomes  in the exam  (10 hours - 2 full days)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400227"/>
                  </a:ext>
                </a:extLst>
              </a:tr>
            </a:tbl>
          </a:graphicData>
        </a:graphic>
      </p:graphicFrame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B41AD4B0-4894-4C0E-ABD2-C5ACBFDB7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44" y="116632"/>
            <a:ext cx="1909543" cy="28352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53469B46-18A3-4282-BF34-24377A00BD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0135" y="3110470"/>
            <a:ext cx="2576353" cy="14363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group of toy figurines on rocks&#10;&#10;Description automatically generated with medium confidence">
            <a:extLst>
              <a:ext uri="{FF2B5EF4-FFF2-40B4-BE49-F238E27FC236}">
                <a16:creationId xmlns:a16="http://schemas.microsoft.com/office/drawing/2014/main" id="{4FDF8F5D-7261-4F7D-8AC7-154D13EAA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66" y="2480616"/>
            <a:ext cx="1818878" cy="12389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picture containing jumping, trick, doing, concrete&#10;&#10;Description automatically generated">
            <a:extLst>
              <a:ext uri="{FF2B5EF4-FFF2-40B4-BE49-F238E27FC236}">
                <a16:creationId xmlns:a16="http://schemas.microsoft.com/office/drawing/2014/main" id="{63B8D53F-33A1-4303-A94E-9E695CDB1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5" y="4978945"/>
            <a:ext cx="1815689" cy="12148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F551F55-04A6-48E6-BC11-6362C2AB45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049" b="15805"/>
          <a:stretch/>
        </p:blipFill>
        <p:spPr>
          <a:xfrm>
            <a:off x="1619672" y="4705403"/>
            <a:ext cx="1633472" cy="17619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0425DD-E0AB-4ED8-8193-B4967DA80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5318" y="59501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1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4" descr="scan 5.jpg">
            <a:extLst>
              <a:ext uri="{FF2B5EF4-FFF2-40B4-BE49-F238E27FC236}">
                <a16:creationId xmlns:a16="http://schemas.microsoft.com/office/drawing/2014/main" id="{29CBBE17-EEB5-4736-8464-7E4C7FB7F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20000" contrast="30000"/>
          </a:blip>
          <a:srcRect l="26616" t="33060" r="47583" b="31319"/>
          <a:stretch>
            <a:fillRect/>
          </a:stretch>
        </p:blipFill>
        <p:spPr bwMode="auto">
          <a:xfrm>
            <a:off x="4703417" y="1358342"/>
            <a:ext cx="1296144" cy="104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576955" y="332656"/>
            <a:ext cx="4464496" cy="331236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</a:t>
            </a:r>
          </a:p>
        </p:txBody>
      </p:sp>
      <p:sp>
        <p:nvSpPr>
          <p:cNvPr id="8" name="Rectangle 7"/>
          <p:cNvSpPr/>
          <p:nvPr/>
        </p:nvSpPr>
        <p:spPr>
          <a:xfrm>
            <a:off x="5075572" y="4528421"/>
            <a:ext cx="3672409" cy="173251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dirty="0">
                <a:solidFill>
                  <a:schemeClr val="tx1"/>
                </a:solidFill>
                <a:ea typeface="Adobe Ming Std L" pitchFamily="18" charset="-128"/>
              </a:rPr>
              <a:t>Students develop an understanding and the skills to create photographic images digitally and through dark room processes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Picture 3" descr="5797555061_9c17076b9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644008" y="404664"/>
            <a:ext cx="142937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://www.andrewsmithgallery.com/images/uelsmann/JU1091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8696" t="5176" r="8696" b="5268"/>
          <a:stretch>
            <a:fillRect/>
          </a:stretch>
        </p:blipFill>
        <p:spPr bwMode="auto">
          <a:xfrm>
            <a:off x="7596336" y="404664"/>
            <a:ext cx="13681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4" descr="scan 5.jpg"/>
          <p:cNvPicPr>
            <a:picLocks noChangeAspect="1"/>
          </p:cNvPicPr>
          <p:nvPr/>
        </p:nvPicPr>
        <p:blipFill>
          <a:blip r:embed="rId4" cstate="print">
            <a:lum bright="20000" contrast="30000"/>
          </a:blip>
          <a:srcRect l="26616" t="33060" r="47583" b="31319"/>
          <a:stretch>
            <a:fillRect/>
          </a:stretch>
        </p:blipFill>
        <p:spPr bwMode="auto">
          <a:xfrm>
            <a:off x="4716016" y="1377643"/>
            <a:ext cx="1296144" cy="104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http://farm9.staticflickr.com/8164/7569678908_10b421034a_m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7452320" y="1938748"/>
            <a:ext cx="1152128" cy="156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http://cdn.buzznet.com/assets/users16/tequila4me2/default/photogram--large-msg-125578850682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6300192" y="908720"/>
            <a:ext cx="1080120" cy="129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http://www.karinandraoul.com/wp-content/uploads/2012/04/pakron_3.jpg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>
            <a:off x="6372200" y="2372775"/>
            <a:ext cx="936104" cy="10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71500" y="2708920"/>
            <a:ext cx="4248472" cy="38884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8" descr="30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068620"/>
            <a:ext cx="1296144" cy="86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3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75656" y="3068960"/>
            <a:ext cx="12956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DSC01958_edited-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59832" y="3068960"/>
            <a:ext cx="118836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abbey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19846" y="4869160"/>
            <a:ext cx="10671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S830012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91680" y="4941168"/>
            <a:ext cx="9584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006_edited-1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528" y="4941168"/>
            <a:ext cx="1080120" cy="160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http://blog.buckeyepayroll.com/wp-content/uploads/2012/02/cropped-Life_in_Black_and_White_by_gilad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3528" y="4124564"/>
            <a:ext cx="1907704" cy="74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788024" y="1052736"/>
            <a:ext cx="10624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</a:rPr>
              <a:t>Projectogram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8184" y="404664"/>
            <a:ext cx="122413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Black and White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Photography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0033" y="2204864"/>
            <a:ext cx="93610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</a:rPr>
              <a:t>Photobatik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00193" y="2060848"/>
            <a:ext cx="1080119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Photogram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00192" y="3284984"/>
            <a:ext cx="108012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</a:rPr>
              <a:t>Photograffiti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56376" y="3284984"/>
            <a:ext cx="100811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</a:rPr>
              <a:t>Photostencil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96336" y="1556792"/>
            <a:ext cx="136815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Double exposure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03648" y="2719953"/>
            <a:ext cx="158417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Digital Photography</a:t>
            </a: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611560" y="3789040"/>
            <a:ext cx="1780744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Invert to black and white</a:t>
            </a: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2051720" y="4376137"/>
            <a:ext cx="764697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Cropping</a:t>
            </a: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2987823" y="4509120"/>
            <a:ext cx="1296145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Colour popping</a:t>
            </a:r>
          </a:p>
        </p:txBody>
      </p:sp>
      <p:sp>
        <p:nvSpPr>
          <p:cNvPr id="37" name="TextBox 14"/>
          <p:cNvSpPr txBox="1">
            <a:spLocks noChangeArrowheads="1"/>
          </p:cNvSpPr>
          <p:nvPr/>
        </p:nvSpPr>
        <p:spPr bwMode="auto">
          <a:xfrm>
            <a:off x="251520" y="6320353"/>
            <a:ext cx="1206036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Photomontage</a:t>
            </a:r>
          </a:p>
        </p:txBody>
      </p:sp>
      <p:sp>
        <p:nvSpPr>
          <p:cNvPr id="38" name="TextBox 14"/>
          <p:cNvSpPr txBox="1">
            <a:spLocks noChangeArrowheads="1"/>
          </p:cNvSpPr>
          <p:nvPr/>
        </p:nvSpPr>
        <p:spPr bwMode="auto">
          <a:xfrm>
            <a:off x="2339752" y="5517232"/>
            <a:ext cx="576064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Series</a:t>
            </a:r>
          </a:p>
        </p:txBody>
      </p:sp>
      <p:sp>
        <p:nvSpPr>
          <p:cNvPr id="39" name="TextBox 14"/>
          <p:cNvSpPr txBox="1">
            <a:spLocks noChangeArrowheads="1"/>
          </p:cNvSpPr>
          <p:nvPr/>
        </p:nvSpPr>
        <p:spPr bwMode="auto">
          <a:xfrm>
            <a:off x="3203848" y="6063679"/>
            <a:ext cx="864096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Abstract Symmetry</a:t>
            </a:r>
          </a:p>
        </p:txBody>
      </p:sp>
      <p:pic>
        <p:nvPicPr>
          <p:cNvPr id="40" name="Picture 39" descr="tone 4.jpg"/>
          <p:cNvPicPr>
            <a:picLocks noChangeAspect="1"/>
          </p:cNvPicPr>
          <p:nvPr/>
        </p:nvPicPr>
        <p:blipFill>
          <a:blip r:embed="rId17" cstate="print">
            <a:lum bright="10000"/>
          </a:blip>
          <a:srcRect l="21750" t="25133" r="27348" b="21318"/>
          <a:stretch>
            <a:fillRect/>
          </a:stretch>
        </p:blipFill>
        <p:spPr>
          <a:xfrm rot="5400000">
            <a:off x="4726604" y="2482306"/>
            <a:ext cx="770909" cy="936104"/>
          </a:xfrm>
          <a:prstGeom prst="rect">
            <a:avLst/>
          </a:prstGeom>
        </p:spPr>
      </p:pic>
      <p:pic>
        <p:nvPicPr>
          <p:cNvPr id="41" name="Picture 40" descr="tone 1.jpg"/>
          <p:cNvPicPr>
            <a:picLocks noChangeAspect="1"/>
          </p:cNvPicPr>
          <p:nvPr/>
        </p:nvPicPr>
        <p:blipFill>
          <a:blip r:embed="rId18" cstate="print">
            <a:lum bright="20000" contrast="10000"/>
          </a:blip>
          <a:srcRect l="31195" t="23114" r="30981" b="16379"/>
          <a:stretch>
            <a:fillRect/>
          </a:stretch>
        </p:blipFill>
        <p:spPr>
          <a:xfrm rot="10800000">
            <a:off x="5652120" y="2564904"/>
            <a:ext cx="432048" cy="95050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644008" y="3284984"/>
            <a:ext cx="108012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Colour toning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532B88-4F28-4F1C-BED3-F38CB5DAAE90}"/>
              </a:ext>
            </a:extLst>
          </p:cNvPr>
          <p:cNvSpPr txBox="1"/>
          <p:nvPr/>
        </p:nvSpPr>
        <p:spPr>
          <a:xfrm>
            <a:off x="426092" y="504015"/>
            <a:ext cx="3394779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ea typeface="Adobe Ming Std L" pitchFamily="18" charset="-128"/>
              </a:rPr>
              <a:t>GCSE Photography</a:t>
            </a:r>
          </a:p>
          <a:p>
            <a:pPr algn="ctr"/>
            <a:r>
              <a:rPr lang="en-GB" sz="2000" b="1" dirty="0">
                <a:ea typeface="Adobe Ming Std L" pitchFamily="18" charset="-128"/>
              </a:rPr>
              <a:t>Component 1:</a:t>
            </a:r>
          </a:p>
          <a:p>
            <a:pPr algn="ctr"/>
            <a:r>
              <a:rPr lang="en-GB" sz="2000" b="1" dirty="0">
                <a:ea typeface="Adobe Ming Std L" pitchFamily="18" charset="-128"/>
              </a:rPr>
              <a:t>Portfolio of work </a:t>
            </a:r>
          </a:p>
          <a:p>
            <a:pPr algn="ctr"/>
            <a:r>
              <a:rPr lang="en-GB" sz="2000" b="1" dirty="0">
                <a:ea typeface="Adobe Ming Std L" pitchFamily="18" charset="-128"/>
              </a:rPr>
              <a:t>Exploration of digital and analogue photography	60%</a:t>
            </a:r>
          </a:p>
          <a:p>
            <a:pPr algn="ctr"/>
            <a:endParaRPr lang="en-GB" sz="2000" b="1" dirty="0">
              <a:ea typeface="Adobe Ming Std L" pitchFamily="18" charset="-128"/>
            </a:endParaRPr>
          </a:p>
        </p:txBody>
      </p:sp>
      <p:pic>
        <p:nvPicPr>
          <p:cNvPr id="44" name="Picture 3" descr="5797555061_9c17076b92">
            <a:extLst>
              <a:ext uri="{FF2B5EF4-FFF2-40B4-BE49-F238E27FC236}">
                <a16:creationId xmlns:a16="http://schemas.microsoft.com/office/drawing/2014/main" id="{F8934031-7526-475E-86D0-919DBDF55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631409" y="385363"/>
            <a:ext cx="142937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8" descr="http://www.andrewsmithgallery.com/images/uelsmann/JU1091.jpg">
            <a:extLst>
              <a:ext uri="{FF2B5EF4-FFF2-40B4-BE49-F238E27FC236}">
                <a16:creationId xmlns:a16="http://schemas.microsoft.com/office/drawing/2014/main" id="{FCF950DE-962A-4ACB-924D-95D2F66E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8696" t="5176" r="8696" b="5268"/>
          <a:stretch>
            <a:fillRect/>
          </a:stretch>
        </p:blipFill>
        <p:spPr bwMode="auto">
          <a:xfrm>
            <a:off x="7583737" y="385363"/>
            <a:ext cx="13681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4" descr="http://farm9.staticflickr.com/8164/7569678908_10b421034a_m.jpg">
            <a:extLst>
              <a:ext uri="{FF2B5EF4-FFF2-40B4-BE49-F238E27FC236}">
                <a16:creationId xmlns:a16="http://schemas.microsoft.com/office/drawing/2014/main" id="{257A732C-D877-4564-B1B5-E5BAE8F6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7439721" y="1919447"/>
            <a:ext cx="1152128" cy="156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 descr="http://cdn.buzznet.com/assets/users16/tequila4me2/default/photogram--large-msg-125578850682.jpg">
            <a:extLst>
              <a:ext uri="{FF2B5EF4-FFF2-40B4-BE49-F238E27FC236}">
                <a16:creationId xmlns:a16="http://schemas.microsoft.com/office/drawing/2014/main" id="{1FFAC25D-0272-4444-B20F-A63F5EA7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6287593" y="889419"/>
            <a:ext cx="1080120" cy="129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D4AB404-4DC3-4AAA-8BC9-AFF7009F3791}"/>
              </a:ext>
            </a:extLst>
          </p:cNvPr>
          <p:cNvSpPr txBox="1"/>
          <p:nvPr/>
        </p:nvSpPr>
        <p:spPr>
          <a:xfrm>
            <a:off x="4775425" y="1033435"/>
            <a:ext cx="1062407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</a:rPr>
              <a:t>Projectogram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BE7B29-C2C9-440B-A256-9133EA272B8C}"/>
              </a:ext>
            </a:extLst>
          </p:cNvPr>
          <p:cNvSpPr txBox="1"/>
          <p:nvPr/>
        </p:nvSpPr>
        <p:spPr>
          <a:xfrm>
            <a:off x="6215585" y="385363"/>
            <a:ext cx="122413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Black and White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Photography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D653B9-AD71-4FFD-9DD8-B5C17B36E18E}"/>
              </a:ext>
            </a:extLst>
          </p:cNvPr>
          <p:cNvSpPr txBox="1"/>
          <p:nvPr/>
        </p:nvSpPr>
        <p:spPr>
          <a:xfrm>
            <a:off x="6287594" y="2041547"/>
            <a:ext cx="1080119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Photogram 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26CFE0-9DD0-4B26-9371-768ECBB481F0}"/>
              </a:ext>
            </a:extLst>
          </p:cNvPr>
          <p:cNvSpPr txBox="1"/>
          <p:nvPr/>
        </p:nvSpPr>
        <p:spPr>
          <a:xfrm>
            <a:off x="7943777" y="3265683"/>
            <a:ext cx="100811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</a:rPr>
              <a:t>Photostencil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483AC8-136F-4C50-9CB8-5DF4E63BDA1E}"/>
              </a:ext>
            </a:extLst>
          </p:cNvPr>
          <p:cNvSpPr txBox="1"/>
          <p:nvPr/>
        </p:nvSpPr>
        <p:spPr>
          <a:xfrm>
            <a:off x="7583737" y="1537491"/>
            <a:ext cx="136815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Double exposure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E2C24B-BA0A-4E6F-B242-770EF611E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596569" y="601725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975233" y="896610"/>
            <a:ext cx="2736304" cy="5760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GB" dirty="0">
              <a:solidFill>
                <a:schemeClr val="tx1"/>
              </a:solidFill>
              <a:ea typeface="Adobe Ming Std L" pitchFamily="18" charset="-128"/>
            </a:endParaRPr>
          </a:p>
          <a:p>
            <a:r>
              <a:rPr lang="en-GB" dirty="0">
                <a:solidFill>
                  <a:schemeClr val="tx1"/>
                </a:solidFill>
                <a:ea typeface="Adobe Ming Std L" pitchFamily="18" charset="-128"/>
              </a:rPr>
              <a:t>Students are issued from the 1</a:t>
            </a:r>
            <a:r>
              <a:rPr lang="en-GB" baseline="30000" dirty="0">
                <a:solidFill>
                  <a:schemeClr val="tx1"/>
                </a:solidFill>
                <a:ea typeface="Adobe Ming Std L" pitchFamily="18" charset="-128"/>
              </a:rPr>
              <a:t>st</a:t>
            </a:r>
            <a:r>
              <a:rPr lang="en-GB" dirty="0">
                <a:solidFill>
                  <a:schemeClr val="tx1"/>
                </a:solidFill>
                <a:ea typeface="Adobe Ming Std L" pitchFamily="18" charset="-128"/>
              </a:rPr>
              <a:t> January with an exam paper.  </a:t>
            </a:r>
          </a:p>
          <a:p>
            <a:endParaRPr lang="en-GB" dirty="0">
              <a:solidFill>
                <a:schemeClr val="tx1"/>
              </a:solidFill>
              <a:ea typeface="Adobe Ming Std L" pitchFamily="18" charset="-128"/>
            </a:endParaRPr>
          </a:p>
          <a:p>
            <a:r>
              <a:rPr lang="en-GB" dirty="0">
                <a:solidFill>
                  <a:schemeClr val="tx1"/>
                </a:solidFill>
                <a:ea typeface="Adobe Ming Std L" pitchFamily="18" charset="-128"/>
              </a:rPr>
              <a:t>Choose 1 starting point and respond to that given theme. </a:t>
            </a:r>
          </a:p>
          <a:p>
            <a:endParaRPr lang="en-GB" dirty="0">
              <a:solidFill>
                <a:schemeClr val="tx1"/>
              </a:solidFill>
              <a:ea typeface="Adobe Ming Std L" pitchFamily="18" charset="-128"/>
            </a:endParaRPr>
          </a:p>
          <a:p>
            <a:r>
              <a:rPr lang="en-GB" dirty="0">
                <a:solidFill>
                  <a:schemeClr val="tx1"/>
                </a:solidFill>
                <a:ea typeface="Adobe Ming Std L" pitchFamily="18" charset="-128"/>
              </a:rPr>
              <a:t>Produce a portfolio of work during a period of unlimited time.</a:t>
            </a:r>
          </a:p>
          <a:p>
            <a:endParaRPr lang="en-GB" dirty="0">
              <a:solidFill>
                <a:schemeClr val="tx1"/>
              </a:solidFill>
              <a:ea typeface="Adobe Ming Std L" pitchFamily="18" charset="-128"/>
            </a:endParaRPr>
          </a:p>
          <a:p>
            <a:r>
              <a:rPr lang="en-GB" dirty="0">
                <a:solidFill>
                  <a:schemeClr val="tx1"/>
                </a:solidFill>
                <a:ea typeface="Adobe Ming Std L" pitchFamily="18" charset="-128"/>
              </a:rPr>
              <a:t>Then the students will have 10hrs of supervised time in exam conditions to  produce final outcomes/prints. </a:t>
            </a:r>
          </a:p>
          <a:p>
            <a:endParaRPr lang="en-GB" dirty="0">
              <a:solidFill>
                <a:schemeClr val="tx1"/>
              </a:solidFill>
              <a:ea typeface="Adobe Ming Std L" pitchFamily="18" charset="-128"/>
            </a:endParaRPr>
          </a:p>
          <a:p>
            <a:endParaRPr lang="en-GB" dirty="0">
              <a:solidFill>
                <a:schemeClr val="tx1"/>
              </a:solidFill>
              <a:ea typeface="Adobe Ming Std L" pitchFamily="18" charset="-128"/>
            </a:endParaRPr>
          </a:p>
          <a:p>
            <a:endParaRPr lang="en-GB" dirty="0">
              <a:solidFill>
                <a:schemeClr val="tx1"/>
              </a:solidFill>
              <a:ea typeface="Adobe Ming Std L" pitchFamily="18" charset="-128"/>
            </a:endParaRPr>
          </a:p>
          <a:p>
            <a:endParaRPr lang="en-GB" dirty="0">
              <a:solidFill>
                <a:schemeClr val="tx1"/>
              </a:solidFill>
              <a:ea typeface="Adobe Ming Std L" pitchFamily="18" charset="-128"/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BDD83-FA9B-49CE-B130-F29F4865819E}"/>
              </a:ext>
            </a:extLst>
          </p:cNvPr>
          <p:cNvSpPr txBox="1"/>
          <p:nvPr/>
        </p:nvSpPr>
        <p:spPr>
          <a:xfrm>
            <a:off x="395536" y="116632"/>
            <a:ext cx="3456384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ea typeface="Adobe Ming Std L" pitchFamily="18" charset="-128"/>
              </a:rPr>
              <a:t>GCSE Photography </a:t>
            </a:r>
          </a:p>
          <a:p>
            <a:pPr algn="ctr"/>
            <a:r>
              <a:rPr lang="en-GB" sz="2000" b="1" dirty="0">
                <a:ea typeface="Adobe Ming Std L" pitchFamily="18" charset="-128"/>
              </a:rPr>
              <a:t>Component 2:</a:t>
            </a:r>
          </a:p>
          <a:p>
            <a:pPr algn="ctr"/>
            <a:r>
              <a:rPr lang="en-GB" sz="2000" b="1" dirty="0">
                <a:ea typeface="Adobe Ming Std L" pitchFamily="18" charset="-128"/>
              </a:rPr>
              <a:t>Externally Set Assignment</a:t>
            </a:r>
          </a:p>
          <a:p>
            <a:pPr algn="r"/>
            <a:r>
              <a:rPr lang="en-GB" sz="2000" b="1" dirty="0">
                <a:ea typeface="Adobe Ming Std L" pitchFamily="18" charset="-128"/>
              </a:rPr>
              <a:t>40%</a:t>
            </a: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5138FAEE-6E69-46BA-B9AB-FEE951A8DBEB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-501533" y="3198214"/>
            <a:ext cx="3812210" cy="19442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picture containing outdoor, sky, nature, dirt&#10;&#10;Description automatically generated">
            <a:extLst>
              <a:ext uri="{FF2B5EF4-FFF2-40B4-BE49-F238E27FC236}">
                <a16:creationId xmlns:a16="http://schemas.microsoft.com/office/drawing/2014/main" id="{6A65B210-D8A6-4DA5-B549-ED49A219C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43" y="3209517"/>
            <a:ext cx="2061337" cy="14189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F8DB3B4-15E5-4822-9A5E-6E4EFF7EF5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20997" r="14515" b="26901"/>
          <a:stretch/>
        </p:blipFill>
        <p:spPr>
          <a:xfrm>
            <a:off x="4035537" y="2629612"/>
            <a:ext cx="1469809" cy="18152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person dancing in a dark room&#10;&#10;Description automatically generated with medium confidence">
            <a:extLst>
              <a:ext uri="{FF2B5EF4-FFF2-40B4-BE49-F238E27FC236}">
                <a16:creationId xmlns:a16="http://schemas.microsoft.com/office/drawing/2014/main" id="{03A74F36-5AAF-405A-A3A4-DC49749623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52" y="4792803"/>
            <a:ext cx="2562772" cy="18644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824B2CB-A0BE-46A1-91AA-91BA64A862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36" r="29069"/>
          <a:stretch/>
        </p:blipFill>
        <p:spPr>
          <a:xfrm rot="5400000">
            <a:off x="2586345" y="1508058"/>
            <a:ext cx="1492485" cy="16334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6DA816-A5BD-4B65-A4CD-305B87754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4554" y="615810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55DA73-0190-49BB-B5B3-2EFA09F26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706297"/>
              </p:ext>
            </p:extLst>
          </p:nvPr>
        </p:nvGraphicFramePr>
        <p:xfrm>
          <a:off x="539552" y="1184986"/>
          <a:ext cx="8064896" cy="5571704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1029169964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357183552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1440516118"/>
                    </a:ext>
                  </a:extLst>
                </a:gridCol>
              </a:tblGrid>
              <a:tr h="119304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AO1: </a:t>
                      </a:r>
                      <a:endParaRPr lang="en-GB" sz="1400" i="0" u="none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 ideas through investigations, demonstrating critical understanding of sources.</a:t>
                      </a:r>
                      <a:endParaRPr lang="en-GB" sz="1400" b="1" i="0" u="none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Photographer/Artist research and analysis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Annotation that makes connections between your own work and that of Photographers/artists</a:t>
                      </a: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797467"/>
                  </a:ext>
                </a:extLst>
              </a:tr>
              <a:tr h="151005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AO2: </a:t>
                      </a:r>
                      <a:endParaRPr lang="en-GB" sz="1400" i="0" u="none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Refine work by </a:t>
                      </a:r>
                      <a:r>
                        <a:rPr lang="en-GB" sz="1600" b="1" i="0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exploring</a:t>
                      </a:r>
                      <a:r>
                        <a:rPr lang="en-GB" sz="1400" b="1" i="0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ideas, selecting and experimenting with appropriate media, materials, techniques and processes.</a:t>
                      </a:r>
                      <a:endParaRPr lang="en-GB" sz="1400" b="1" i="0" u="none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Exploration of different media and techniques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Exploration of different subject matter and themes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Annotation that highlight your reflections on your ideas and use of media</a:t>
                      </a: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284484"/>
                  </a:ext>
                </a:extLst>
              </a:tr>
              <a:tr h="120774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AO3: </a:t>
                      </a:r>
                      <a:endParaRPr lang="en-GB" sz="1400" i="0" u="none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Record ideas, observations and insights relevant to intentions as work progresses.</a:t>
                      </a:r>
                      <a:endParaRPr lang="en-GB" sz="1400" b="1" i="0" u="none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Planning of Photo shoots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Setting up and taking of photo shoots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Manipulation of photographs </a:t>
                      </a: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62069"/>
                  </a:ext>
                </a:extLst>
              </a:tr>
              <a:tr h="127373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AO4: </a:t>
                      </a:r>
                      <a:endParaRPr lang="en-GB" sz="1400" i="0" u="none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Present a personal and meaningful response that realises intentions and demonstrates understanding of visual language.</a:t>
                      </a:r>
                      <a:endParaRPr lang="en-GB" sz="1400" b="1" i="0" u="none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 outcomes and/or any personal responses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Evaluations of outcomes in annotation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400" b="1" i="0" u="none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Connections to research and exploratory  work in outcomes</a:t>
                      </a:r>
                    </a:p>
                  </a:txBody>
                  <a:tcPr marL="26633" marR="26633" marT="26633" marB="26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35863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BB9EE8-12AA-422D-814D-22F85975DA8C}"/>
              </a:ext>
            </a:extLst>
          </p:cNvPr>
          <p:cNvSpPr txBox="1"/>
          <p:nvPr/>
        </p:nvSpPr>
        <p:spPr>
          <a:xfrm>
            <a:off x="539552" y="-15343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work produced will be in response to the </a:t>
            </a:r>
          </a:p>
          <a:p>
            <a:pPr algn="ctr"/>
            <a:r>
              <a:rPr lang="en-GB" sz="2400" b="1" dirty="0"/>
              <a:t>4 Assessment Objectives: </a:t>
            </a:r>
          </a:p>
          <a:p>
            <a:pPr algn="ctr"/>
            <a:r>
              <a:rPr lang="en-GB" sz="2400" b="1" dirty="0"/>
              <a:t>INVESTIGATE, REFINE AND EXPLORE, RECORD, PRESENT.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2D6CCB-C5DB-4123-8098-480B9BBC6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6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C510A4-8783-4000-BA9B-990D382E7C71}"/>
              </a:ext>
            </a:extLst>
          </p:cNvPr>
          <p:cNvSpPr txBox="1"/>
          <p:nvPr/>
        </p:nvSpPr>
        <p:spPr>
          <a:xfrm>
            <a:off x="126614" y="-27384"/>
            <a:ext cx="889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Why Choose GCSE Photography?</a:t>
            </a:r>
          </a:p>
        </p:txBody>
      </p:sp>
      <p:pic>
        <p:nvPicPr>
          <p:cNvPr id="3" name="Picture 4" descr="Photographer Selfie Camera - Free photo on Pixabay">
            <a:extLst>
              <a:ext uri="{FF2B5EF4-FFF2-40B4-BE49-F238E27FC236}">
                <a16:creationId xmlns:a16="http://schemas.microsoft.com/office/drawing/2014/main" id="{C5933843-DF32-47A8-A543-70D11B55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54" y="2348880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8A227C-AB89-40DA-B259-C0845A2C1047}"/>
              </a:ext>
            </a:extLst>
          </p:cNvPr>
          <p:cNvSpPr txBox="1">
            <a:spLocks/>
          </p:cNvSpPr>
          <p:nvPr/>
        </p:nvSpPr>
        <p:spPr>
          <a:xfrm>
            <a:off x="134219" y="1268760"/>
            <a:ext cx="5616624" cy="64087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/>
              <a:t>Expectations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/>
          </a:p>
          <a:p>
            <a:r>
              <a:rPr lang="en-US" sz="1800" dirty="0"/>
              <a:t>You will need to be consistent and work hard throughout the whole 2-year course </a:t>
            </a:r>
          </a:p>
          <a:p>
            <a:endParaRPr lang="en-US" sz="1800" dirty="0"/>
          </a:p>
          <a:p>
            <a:r>
              <a:rPr lang="en-US" sz="1800" dirty="0"/>
              <a:t>You will need to be self-motivated</a:t>
            </a:r>
          </a:p>
          <a:p>
            <a:endParaRPr lang="en-GB" sz="1800" b="1" u="sng" dirty="0"/>
          </a:p>
          <a:p>
            <a:r>
              <a:rPr lang="en-US" sz="1800" dirty="0"/>
              <a:t>Access to a digital camera beneficial but not </a:t>
            </a:r>
          </a:p>
          <a:p>
            <a:pPr marL="0" indent="0">
              <a:buNone/>
            </a:pPr>
            <a:r>
              <a:rPr lang="en-US" sz="1800" dirty="0"/>
              <a:t>      essential </a:t>
            </a:r>
          </a:p>
          <a:p>
            <a:pPr marL="0" indent="0">
              <a:buNone/>
            </a:pPr>
            <a:r>
              <a:rPr lang="en-US" sz="1800" dirty="0"/>
              <a:t>(You can always borrow a camera from school)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US" sz="1800" dirty="0"/>
              <a:t>There is 1 hour of homework every week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u="sng" dirty="0"/>
              <a:t>  </a:t>
            </a:r>
          </a:p>
          <a:p>
            <a:pPr marL="0" indent="0">
              <a:buNone/>
            </a:pPr>
            <a:endParaRPr lang="en-US" sz="1800" b="0" i="0" dirty="0">
              <a:effectLst/>
            </a:endParaRPr>
          </a:p>
          <a:p>
            <a:endParaRPr lang="en-US" altLang="en-US" sz="1800" b="1" dirty="0">
              <a:ea typeface="ヒラギノ角ゴ Pro W3" charset="-128"/>
            </a:endParaRPr>
          </a:p>
          <a:p>
            <a:endParaRPr lang="en-GB" sz="1800" b="1" u="sng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66B115-1932-4D49-8655-A8FF7A94B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57757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C510A4-8783-4000-BA9B-990D382E7C71}"/>
              </a:ext>
            </a:extLst>
          </p:cNvPr>
          <p:cNvSpPr txBox="1"/>
          <p:nvPr/>
        </p:nvSpPr>
        <p:spPr>
          <a:xfrm>
            <a:off x="126614" y="-27384"/>
            <a:ext cx="889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Why Choose GCSE Photography?</a:t>
            </a:r>
          </a:p>
        </p:txBody>
      </p:sp>
      <p:pic>
        <p:nvPicPr>
          <p:cNvPr id="3" name="Picture 4" descr="Photographer Selfie Camera - Free photo on Pixabay">
            <a:extLst>
              <a:ext uri="{FF2B5EF4-FFF2-40B4-BE49-F238E27FC236}">
                <a16:creationId xmlns:a16="http://schemas.microsoft.com/office/drawing/2014/main" id="{C5933843-DF32-47A8-A543-70D11B55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97" y="224086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8A227C-AB89-40DA-B259-C0845A2C1047}"/>
              </a:ext>
            </a:extLst>
          </p:cNvPr>
          <p:cNvSpPr txBox="1">
            <a:spLocks/>
          </p:cNvSpPr>
          <p:nvPr/>
        </p:nvSpPr>
        <p:spPr>
          <a:xfrm>
            <a:off x="180151" y="908720"/>
            <a:ext cx="5616624" cy="64087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8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/>
              <a:t>In Summary</a:t>
            </a:r>
            <a:r>
              <a:rPr lang="en-US" sz="20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i="0" dirty="0">
                <a:effectLst/>
              </a:rPr>
              <a:t>Why should </a:t>
            </a:r>
            <a:r>
              <a:rPr lang="en-US" sz="2000" b="1" dirty="0"/>
              <a:t>you </a:t>
            </a:r>
            <a:r>
              <a:rPr lang="en-US" sz="2000" b="1" i="0" dirty="0">
                <a:effectLst/>
              </a:rPr>
              <a:t>do this subject?</a:t>
            </a:r>
          </a:p>
          <a:p>
            <a:pPr marL="0" indent="0">
              <a:buNone/>
            </a:pPr>
            <a:endParaRPr lang="en-US" sz="2000" b="1" i="0" dirty="0">
              <a:effectLst/>
            </a:endParaRPr>
          </a:p>
          <a:p>
            <a:r>
              <a:rPr lang="en-US" sz="1800" b="0" i="0" dirty="0">
                <a:effectLst/>
              </a:rPr>
              <a:t>If you like taking photographs and would enjoy manipulating them on the computer and experimenting with dark room processes.</a:t>
            </a:r>
          </a:p>
          <a:p>
            <a:r>
              <a:rPr lang="en-US" sz="1800" dirty="0"/>
              <a:t>If you are creative and like spending your time taking photographs as well as getting out about in different locations. 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0" i="0" dirty="0">
                <a:effectLst/>
              </a:rPr>
              <a:t>If you are interested in GCSE Photography and want to know more, contact:</a:t>
            </a:r>
          </a:p>
          <a:p>
            <a:pPr marL="0" indent="0">
              <a:buNone/>
            </a:pPr>
            <a:endParaRPr lang="en-US" sz="1800" b="0" i="0" dirty="0">
              <a:effectLst/>
            </a:endParaRPr>
          </a:p>
          <a:p>
            <a:pPr marL="0" indent="0">
              <a:buNone/>
            </a:pPr>
            <a:r>
              <a:rPr lang="en-US" sz="1800" b="0" i="0" dirty="0" err="1">
                <a:effectLst/>
              </a:rPr>
              <a:t>Mrs</a:t>
            </a:r>
            <a:r>
              <a:rPr lang="en-US" sz="1800" b="0" i="0" dirty="0">
                <a:effectLst/>
              </a:rPr>
              <a:t> C Straw 	              </a:t>
            </a:r>
            <a:r>
              <a:rPr lang="en-US" sz="1800" b="0" i="0" dirty="0" err="1">
                <a:effectLst/>
              </a:rPr>
              <a:t>cjs</a:t>
            </a:r>
            <a:r>
              <a:rPr lang="en-US" sz="1800" b="0" i="0" dirty="0">
                <a:effectLst/>
              </a:rPr>
              <a:t> @abbeyfield.wilts.sch.uk</a:t>
            </a:r>
          </a:p>
          <a:p>
            <a:pPr marL="0" indent="0">
              <a:buNone/>
            </a:pPr>
            <a:endParaRPr lang="en-US" sz="1800" b="0" i="0" dirty="0">
              <a:effectLst/>
            </a:endParaRPr>
          </a:p>
          <a:p>
            <a:pPr marL="0" indent="0">
              <a:buNone/>
            </a:pPr>
            <a:r>
              <a:rPr lang="en-US" sz="1800" b="0" i="0" dirty="0">
                <a:effectLst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u="sng" dirty="0"/>
              <a:t>  </a:t>
            </a:r>
          </a:p>
          <a:p>
            <a:pPr marL="0" indent="0">
              <a:buNone/>
            </a:pPr>
            <a:endParaRPr lang="en-US" sz="1800" b="0" i="0" dirty="0">
              <a:effectLst/>
            </a:endParaRPr>
          </a:p>
          <a:p>
            <a:endParaRPr lang="en-US" altLang="en-US" sz="1800" b="1" dirty="0">
              <a:ea typeface="ヒラギノ角ゴ Pro W3" charset="-128"/>
            </a:endParaRPr>
          </a:p>
          <a:p>
            <a:endParaRPr lang="en-GB" sz="1800" b="1" u="sng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71DE81-099F-48FF-B116-65FF73EE8B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01.7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751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0</TotalTime>
  <Words>816</Words>
  <Application>Microsoft Office PowerPoint</Application>
  <PresentationFormat>On-screen Show (4:3)</PresentationFormat>
  <Paragraphs>177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FORMAL ELEMENTS</dc:title>
  <dc:creator>Shelley</dc:creator>
  <cp:lastModifiedBy>C Straw</cp:lastModifiedBy>
  <cp:revision>101</cp:revision>
  <dcterms:created xsi:type="dcterms:W3CDTF">2014-05-28T11:38:37Z</dcterms:created>
  <dcterms:modified xsi:type="dcterms:W3CDTF">2022-01-02T16:43:36Z</dcterms:modified>
</cp:coreProperties>
</file>