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2" r:id="rId7"/>
    <p:sldId id="261" r:id="rId8"/>
    <p:sldId id="267" r:id="rId9"/>
    <p:sldId id="266" r:id="rId10"/>
    <p:sldId id="269"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p:scale>
          <a:sx n="70" d="100"/>
          <a:sy n="70" d="100"/>
        </p:scale>
        <p:origin x="207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590" y="1313411"/>
            <a:ext cx="5791403" cy="4089862"/>
          </a:xfrm>
        </p:spPr>
        <p:txBody>
          <a:bodyPr>
            <a:normAutofit/>
          </a:bodyPr>
          <a:lstStyle/>
          <a:p>
            <a:r>
              <a:rPr lang="en-GB" dirty="0"/>
              <a:t>Cambridge National Certificate in Sports Studies</a:t>
            </a:r>
            <a:br>
              <a:rPr lang="en-GB" dirty="0"/>
            </a:br>
            <a:endParaRPr lang="en-GB" dirty="0"/>
          </a:p>
        </p:txBody>
      </p:sp>
      <p:pic>
        <p:nvPicPr>
          <p:cNvPr id="5" name="Picture 4">
            <a:extLst>
              <a:ext uri="{FF2B5EF4-FFF2-40B4-BE49-F238E27FC236}">
                <a16:creationId xmlns:a16="http://schemas.microsoft.com/office/drawing/2014/main" id="{858E9DD3-B568-4800-83E5-B419564B6D67}"/>
              </a:ext>
            </a:extLst>
          </p:cNvPr>
          <p:cNvPicPr>
            <a:picLocks noChangeAspect="1"/>
          </p:cNvPicPr>
          <p:nvPr/>
        </p:nvPicPr>
        <p:blipFill>
          <a:blip r:embed="rId2"/>
          <a:stretch>
            <a:fillRect/>
          </a:stretch>
        </p:blipFill>
        <p:spPr>
          <a:xfrm>
            <a:off x="6277680" y="518616"/>
            <a:ext cx="5113730" cy="5609656"/>
          </a:xfrm>
          <a:prstGeom prst="rect">
            <a:avLst/>
          </a:prstGeom>
        </p:spPr>
      </p:pic>
    </p:spTree>
    <p:extLst>
      <p:ext uri="{BB962C8B-B14F-4D97-AF65-F5344CB8AC3E}">
        <p14:creationId xmlns:p14="http://schemas.microsoft.com/office/powerpoint/2010/main" val="315362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0A71-D3A3-4460-9CEC-E528B5D8A98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D8D7F63-2EF4-45B5-88E1-591DF747CABA}"/>
              </a:ext>
            </a:extLst>
          </p:cNvPr>
          <p:cNvPicPr>
            <a:picLocks noGrp="1" noChangeAspect="1"/>
          </p:cNvPicPr>
          <p:nvPr>
            <p:ph idx="1"/>
          </p:nvPr>
        </p:nvPicPr>
        <p:blipFill>
          <a:blip r:embed="rId2"/>
          <a:stretch>
            <a:fillRect/>
          </a:stretch>
        </p:blipFill>
        <p:spPr>
          <a:xfrm>
            <a:off x="1938108" y="685800"/>
            <a:ext cx="6405416" cy="5308599"/>
          </a:xfrm>
          <a:prstGeom prst="rect">
            <a:avLst/>
          </a:prstGeom>
        </p:spPr>
      </p:pic>
    </p:spTree>
    <p:extLst>
      <p:ext uri="{BB962C8B-B14F-4D97-AF65-F5344CB8AC3E}">
        <p14:creationId xmlns:p14="http://schemas.microsoft.com/office/powerpoint/2010/main" val="18493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684212" y="396219"/>
            <a:ext cx="10787352" cy="6066444"/>
          </a:xfrm>
          <a:prstGeom prst="rect">
            <a:avLst/>
          </a:prstGeom>
        </p:spPr>
      </p:pic>
    </p:spTree>
    <p:extLst>
      <p:ext uri="{BB962C8B-B14F-4D97-AF65-F5344CB8AC3E}">
        <p14:creationId xmlns:p14="http://schemas.microsoft.com/office/powerpoint/2010/main" val="335517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278" y="5261956"/>
            <a:ext cx="8243657" cy="948574"/>
          </a:xfrm>
        </p:spPr>
        <p:txBody>
          <a:bodyPr/>
          <a:lstStyle/>
          <a:p>
            <a:r>
              <a:rPr lang="en-GB" dirty="0"/>
              <a:t>Qualification Overview</a:t>
            </a:r>
          </a:p>
        </p:txBody>
      </p:sp>
      <p:pic>
        <p:nvPicPr>
          <p:cNvPr id="7" name="Content Placeholder 6">
            <a:extLst>
              <a:ext uri="{FF2B5EF4-FFF2-40B4-BE49-F238E27FC236}">
                <a16:creationId xmlns:a16="http://schemas.microsoft.com/office/drawing/2014/main" id="{1EF5C4AE-22C5-4169-9615-0E52698E4FC6}"/>
              </a:ext>
            </a:extLst>
          </p:cNvPr>
          <p:cNvPicPr>
            <a:picLocks noGrp="1" noChangeAspect="1"/>
          </p:cNvPicPr>
          <p:nvPr>
            <p:ph idx="1"/>
          </p:nvPr>
        </p:nvPicPr>
        <p:blipFill>
          <a:blip r:embed="rId2"/>
          <a:stretch>
            <a:fillRect/>
          </a:stretch>
        </p:blipFill>
        <p:spPr>
          <a:xfrm>
            <a:off x="2053379" y="647470"/>
            <a:ext cx="7363575" cy="4336576"/>
          </a:xfrm>
          <a:prstGeom prst="rect">
            <a:avLst/>
          </a:prstGeom>
        </p:spPr>
      </p:pic>
    </p:spTree>
    <p:extLst>
      <p:ext uri="{BB962C8B-B14F-4D97-AF65-F5344CB8AC3E}">
        <p14:creationId xmlns:p14="http://schemas.microsoft.com/office/powerpoint/2010/main" val="252048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64778" y="4703190"/>
            <a:ext cx="3017519" cy="1411295"/>
          </a:xfrm>
          <a:prstGeom prst="rect">
            <a:avLst/>
          </a:prstGeom>
        </p:spPr>
      </p:pic>
      <p:sp>
        <p:nvSpPr>
          <p:cNvPr id="3" name="Content Placeholder 2"/>
          <p:cNvSpPr>
            <a:spLocks noGrp="1"/>
          </p:cNvSpPr>
          <p:nvPr>
            <p:ph idx="1"/>
          </p:nvPr>
        </p:nvSpPr>
        <p:spPr>
          <a:xfrm>
            <a:off x="354853" y="1260565"/>
            <a:ext cx="8534400" cy="3615267"/>
          </a:xfrm>
        </p:spPr>
        <p:txBody>
          <a:bodyPr/>
          <a:lstStyle/>
          <a:p>
            <a:r>
              <a:rPr lang="en-GB" b="1" dirty="0">
                <a:solidFill>
                  <a:schemeClr val="tx1"/>
                </a:solidFill>
              </a:rPr>
              <a:t>R184: Contemporary issues in sport</a:t>
            </a:r>
          </a:p>
          <a:p>
            <a:r>
              <a:rPr lang="en-GB" dirty="0">
                <a:solidFill>
                  <a:schemeClr val="tx1"/>
                </a:solidFill>
              </a:rPr>
              <a:t>By completing this unit you will understand a range of topical and contemporary issues in sport, including learning about participation levels and barriers to completing sporting activities. You will also learn how participation is impacted by the promotion of values and ethical behaviour, about the role of high-profile sporting events, the role of national governing bodies and how technology is used in within sport. </a:t>
            </a:r>
          </a:p>
        </p:txBody>
      </p:sp>
      <p:pic>
        <p:nvPicPr>
          <p:cNvPr id="4" name="Picture 3"/>
          <p:cNvPicPr>
            <a:picLocks noChangeAspect="1"/>
          </p:cNvPicPr>
          <p:nvPr/>
        </p:nvPicPr>
        <p:blipFill>
          <a:blip r:embed="rId3"/>
          <a:stretch>
            <a:fillRect/>
          </a:stretch>
        </p:blipFill>
        <p:spPr>
          <a:xfrm>
            <a:off x="9525022" y="4487332"/>
            <a:ext cx="1874090" cy="1892285"/>
          </a:xfrm>
          <a:prstGeom prst="rect">
            <a:avLst/>
          </a:prstGeom>
        </p:spPr>
      </p:pic>
      <p:pic>
        <p:nvPicPr>
          <p:cNvPr id="5" name="Picture 4"/>
          <p:cNvPicPr>
            <a:picLocks noChangeAspect="1"/>
          </p:cNvPicPr>
          <p:nvPr/>
        </p:nvPicPr>
        <p:blipFill>
          <a:blip r:embed="rId4"/>
          <a:stretch>
            <a:fillRect/>
          </a:stretch>
        </p:blipFill>
        <p:spPr>
          <a:xfrm>
            <a:off x="467948" y="4703190"/>
            <a:ext cx="1884870" cy="1325798"/>
          </a:xfrm>
          <a:prstGeom prst="rect">
            <a:avLst/>
          </a:prstGeom>
        </p:spPr>
      </p:pic>
      <p:pic>
        <p:nvPicPr>
          <p:cNvPr id="6" name="Picture 5"/>
          <p:cNvPicPr>
            <a:picLocks noChangeAspect="1"/>
          </p:cNvPicPr>
          <p:nvPr/>
        </p:nvPicPr>
        <p:blipFill>
          <a:blip r:embed="rId5"/>
          <a:stretch>
            <a:fillRect/>
          </a:stretch>
        </p:blipFill>
        <p:spPr>
          <a:xfrm>
            <a:off x="2389166" y="534711"/>
            <a:ext cx="2303553" cy="1116874"/>
          </a:xfrm>
          <a:prstGeom prst="rect">
            <a:avLst/>
          </a:prstGeom>
        </p:spPr>
      </p:pic>
      <p:pic>
        <p:nvPicPr>
          <p:cNvPr id="7" name="Picture 6"/>
          <p:cNvPicPr>
            <a:picLocks noChangeAspect="1"/>
          </p:cNvPicPr>
          <p:nvPr/>
        </p:nvPicPr>
        <p:blipFill>
          <a:blip r:embed="rId6"/>
          <a:stretch>
            <a:fillRect/>
          </a:stretch>
        </p:blipFill>
        <p:spPr>
          <a:xfrm>
            <a:off x="3059036" y="4362273"/>
            <a:ext cx="1799524" cy="2007632"/>
          </a:xfrm>
          <a:prstGeom prst="rect">
            <a:avLst/>
          </a:prstGeom>
        </p:spPr>
      </p:pic>
      <p:pic>
        <p:nvPicPr>
          <p:cNvPr id="9" name="Picture 8"/>
          <p:cNvPicPr>
            <a:picLocks noChangeAspect="1"/>
          </p:cNvPicPr>
          <p:nvPr/>
        </p:nvPicPr>
        <p:blipFill>
          <a:blip r:embed="rId7"/>
          <a:stretch>
            <a:fillRect/>
          </a:stretch>
        </p:blipFill>
        <p:spPr>
          <a:xfrm>
            <a:off x="9939542" y="2271364"/>
            <a:ext cx="1222284" cy="1702684"/>
          </a:xfrm>
          <a:prstGeom prst="rect">
            <a:avLst/>
          </a:prstGeom>
        </p:spPr>
      </p:pic>
      <p:pic>
        <p:nvPicPr>
          <p:cNvPr id="10" name="Picture 9"/>
          <p:cNvPicPr>
            <a:picLocks noChangeAspect="1"/>
          </p:cNvPicPr>
          <p:nvPr/>
        </p:nvPicPr>
        <p:blipFill>
          <a:blip r:embed="rId8"/>
          <a:stretch>
            <a:fillRect/>
          </a:stretch>
        </p:blipFill>
        <p:spPr>
          <a:xfrm>
            <a:off x="9887936" y="263767"/>
            <a:ext cx="1325495" cy="1658762"/>
          </a:xfrm>
          <a:prstGeom prst="rect">
            <a:avLst/>
          </a:prstGeom>
        </p:spPr>
      </p:pic>
      <p:pic>
        <p:nvPicPr>
          <p:cNvPr id="11" name="Picture 10"/>
          <p:cNvPicPr>
            <a:picLocks noChangeAspect="1"/>
          </p:cNvPicPr>
          <p:nvPr/>
        </p:nvPicPr>
        <p:blipFill>
          <a:blip r:embed="rId9"/>
          <a:stretch>
            <a:fillRect/>
          </a:stretch>
        </p:blipFill>
        <p:spPr>
          <a:xfrm>
            <a:off x="5998358" y="372599"/>
            <a:ext cx="2583939" cy="1775932"/>
          </a:xfrm>
          <a:prstGeom prst="rect">
            <a:avLst/>
          </a:prstGeom>
        </p:spPr>
      </p:pic>
    </p:spTree>
    <p:extLst>
      <p:ext uri="{BB962C8B-B14F-4D97-AF65-F5344CB8AC3E}">
        <p14:creationId xmlns:p14="http://schemas.microsoft.com/office/powerpoint/2010/main" val="104307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7809" y="565233"/>
            <a:ext cx="6633187" cy="5710876"/>
          </a:xfrm>
          <a:prstGeom prst="rect">
            <a:avLst/>
          </a:prstGeom>
        </p:spPr>
      </p:pic>
    </p:spTree>
    <p:extLst>
      <p:ext uri="{BB962C8B-B14F-4D97-AF65-F5344CB8AC3E}">
        <p14:creationId xmlns:p14="http://schemas.microsoft.com/office/powerpoint/2010/main" val="306215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solidFill>
                  <a:schemeClr val="tx1"/>
                </a:solidFill>
              </a:rPr>
              <a:t>R185: Performance and leadership in sports activities</a:t>
            </a:r>
          </a:p>
          <a:p>
            <a:r>
              <a:rPr lang="en-GB" dirty="0">
                <a:solidFill>
                  <a:schemeClr val="tx1"/>
                </a:solidFill>
                <a:latin typeface="Myriad Pro"/>
              </a:rPr>
              <a:t>In this unit you will have an opportunity to develop your skills both as a performer in two different sporting activities, and as a leader. You will work both independently and as part of a team, including communicating with team mates as well as being in front of an audience when you perform. You will perform under pressure, both as a participant and as a leader, and will use your initiative to solve problems and make decisions. Finally, you will deal with rapidly changing conditions and situations. </a:t>
            </a:r>
            <a:endParaRPr lang="en-GB" dirty="0">
              <a:solidFill>
                <a:schemeClr val="tx1"/>
              </a:solidFill>
            </a:endParaRPr>
          </a:p>
        </p:txBody>
      </p:sp>
      <p:pic>
        <p:nvPicPr>
          <p:cNvPr id="5" name="Picture 4"/>
          <p:cNvPicPr>
            <a:picLocks noChangeAspect="1"/>
          </p:cNvPicPr>
          <p:nvPr/>
        </p:nvPicPr>
        <p:blipFill>
          <a:blip r:embed="rId2"/>
          <a:stretch>
            <a:fillRect/>
          </a:stretch>
        </p:blipFill>
        <p:spPr>
          <a:xfrm>
            <a:off x="9471197" y="4487332"/>
            <a:ext cx="1815210" cy="1829927"/>
          </a:xfrm>
          <a:prstGeom prst="rect">
            <a:avLst/>
          </a:prstGeom>
        </p:spPr>
      </p:pic>
      <p:pic>
        <p:nvPicPr>
          <p:cNvPr id="4" name="Picture 3"/>
          <p:cNvPicPr>
            <a:picLocks noChangeAspect="1"/>
          </p:cNvPicPr>
          <p:nvPr/>
        </p:nvPicPr>
        <p:blipFill>
          <a:blip r:embed="rId3"/>
          <a:stretch>
            <a:fillRect/>
          </a:stretch>
        </p:blipFill>
        <p:spPr>
          <a:xfrm>
            <a:off x="323305" y="4301067"/>
            <a:ext cx="2819400" cy="1866900"/>
          </a:xfrm>
          <a:prstGeom prst="rect">
            <a:avLst/>
          </a:prstGeom>
        </p:spPr>
      </p:pic>
      <p:pic>
        <p:nvPicPr>
          <p:cNvPr id="6" name="Picture 5"/>
          <p:cNvPicPr>
            <a:picLocks noChangeAspect="1"/>
          </p:cNvPicPr>
          <p:nvPr/>
        </p:nvPicPr>
        <p:blipFill>
          <a:blip r:embed="rId4"/>
          <a:stretch>
            <a:fillRect/>
          </a:stretch>
        </p:blipFill>
        <p:spPr>
          <a:xfrm>
            <a:off x="9471197" y="268030"/>
            <a:ext cx="2514600" cy="1762125"/>
          </a:xfrm>
          <a:prstGeom prst="rect">
            <a:avLst/>
          </a:prstGeom>
        </p:spPr>
      </p:pic>
      <p:pic>
        <p:nvPicPr>
          <p:cNvPr id="7" name="Picture 6"/>
          <p:cNvPicPr>
            <a:picLocks noChangeAspect="1"/>
          </p:cNvPicPr>
          <p:nvPr/>
        </p:nvPicPr>
        <p:blipFill>
          <a:blip r:embed="rId5"/>
          <a:stretch>
            <a:fillRect/>
          </a:stretch>
        </p:blipFill>
        <p:spPr>
          <a:xfrm>
            <a:off x="9416909" y="2493433"/>
            <a:ext cx="2623176" cy="1575435"/>
          </a:xfrm>
          <a:prstGeom prst="rect">
            <a:avLst/>
          </a:prstGeom>
        </p:spPr>
      </p:pic>
      <p:pic>
        <p:nvPicPr>
          <p:cNvPr id="8" name="Picture 7"/>
          <p:cNvPicPr>
            <a:picLocks noChangeAspect="1"/>
          </p:cNvPicPr>
          <p:nvPr/>
        </p:nvPicPr>
        <p:blipFill>
          <a:blip r:embed="rId6"/>
          <a:stretch>
            <a:fillRect/>
          </a:stretch>
        </p:blipFill>
        <p:spPr>
          <a:xfrm>
            <a:off x="6893787" y="4202709"/>
            <a:ext cx="2009775" cy="2114550"/>
          </a:xfrm>
          <a:prstGeom prst="rect">
            <a:avLst/>
          </a:prstGeom>
        </p:spPr>
      </p:pic>
      <p:pic>
        <p:nvPicPr>
          <p:cNvPr id="9" name="Picture 8"/>
          <p:cNvPicPr>
            <a:picLocks noChangeAspect="1"/>
          </p:cNvPicPr>
          <p:nvPr/>
        </p:nvPicPr>
        <p:blipFill>
          <a:blip r:embed="rId7"/>
          <a:stretch>
            <a:fillRect/>
          </a:stretch>
        </p:blipFill>
        <p:spPr>
          <a:xfrm>
            <a:off x="3584733" y="4301066"/>
            <a:ext cx="2746449" cy="1952625"/>
          </a:xfrm>
          <a:prstGeom prst="rect">
            <a:avLst/>
          </a:prstGeom>
        </p:spPr>
      </p:pic>
    </p:spTree>
    <p:extLst>
      <p:ext uri="{BB962C8B-B14F-4D97-AF65-F5344CB8AC3E}">
        <p14:creationId xmlns:p14="http://schemas.microsoft.com/office/powerpoint/2010/main" val="120101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019" y="4731597"/>
            <a:ext cx="4635948" cy="1902852"/>
          </a:xfrm>
          <a:prstGeom prst="rect">
            <a:avLst/>
          </a:prstGeom>
        </p:spPr>
      </p:pic>
      <p:pic>
        <p:nvPicPr>
          <p:cNvPr id="4" name="Content Placeholder 3"/>
          <p:cNvPicPr>
            <a:picLocks noGrp="1" noChangeAspect="1"/>
          </p:cNvPicPr>
          <p:nvPr>
            <p:ph idx="1"/>
          </p:nvPr>
        </p:nvPicPr>
        <p:blipFill>
          <a:blip r:embed="rId3"/>
          <a:stretch>
            <a:fillRect/>
          </a:stretch>
        </p:blipFill>
        <p:spPr>
          <a:xfrm>
            <a:off x="493019" y="213630"/>
            <a:ext cx="4635948" cy="4517967"/>
          </a:xfrm>
          <a:prstGeom prst="rect">
            <a:avLst/>
          </a:prstGeom>
        </p:spPr>
      </p:pic>
      <p:pic>
        <p:nvPicPr>
          <p:cNvPr id="6" name="Picture 5"/>
          <p:cNvPicPr>
            <a:picLocks noChangeAspect="1"/>
          </p:cNvPicPr>
          <p:nvPr/>
        </p:nvPicPr>
        <p:blipFill>
          <a:blip r:embed="rId4"/>
          <a:stretch>
            <a:fillRect/>
          </a:stretch>
        </p:blipFill>
        <p:spPr>
          <a:xfrm>
            <a:off x="6550429" y="390717"/>
            <a:ext cx="4540739" cy="4705857"/>
          </a:xfrm>
          <a:prstGeom prst="rect">
            <a:avLst/>
          </a:prstGeom>
        </p:spPr>
      </p:pic>
      <p:pic>
        <p:nvPicPr>
          <p:cNvPr id="7" name="Picture 6"/>
          <p:cNvPicPr>
            <a:picLocks noChangeAspect="1"/>
          </p:cNvPicPr>
          <p:nvPr/>
        </p:nvPicPr>
        <p:blipFill>
          <a:blip r:embed="rId5"/>
          <a:stretch>
            <a:fillRect/>
          </a:stretch>
        </p:blipFill>
        <p:spPr>
          <a:xfrm>
            <a:off x="6550429" y="5096574"/>
            <a:ext cx="4540739" cy="645701"/>
          </a:xfrm>
          <a:prstGeom prst="rect">
            <a:avLst/>
          </a:prstGeom>
        </p:spPr>
      </p:pic>
    </p:spTree>
    <p:extLst>
      <p:ext uri="{BB962C8B-B14F-4D97-AF65-F5344CB8AC3E}">
        <p14:creationId xmlns:p14="http://schemas.microsoft.com/office/powerpoint/2010/main" val="145134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40681" y="4487332"/>
            <a:ext cx="1936482" cy="1952183"/>
          </a:xfrm>
          <a:prstGeom prst="rect">
            <a:avLst/>
          </a:prstGeom>
        </p:spPr>
      </p:pic>
      <p:pic>
        <p:nvPicPr>
          <p:cNvPr id="5" name="Picture 4"/>
          <p:cNvPicPr>
            <a:picLocks noChangeAspect="1"/>
          </p:cNvPicPr>
          <p:nvPr/>
        </p:nvPicPr>
        <p:blipFill>
          <a:blip r:embed="rId3"/>
          <a:stretch>
            <a:fillRect/>
          </a:stretch>
        </p:blipFill>
        <p:spPr>
          <a:xfrm>
            <a:off x="867092" y="5062641"/>
            <a:ext cx="2052122" cy="1181525"/>
          </a:xfrm>
          <a:prstGeom prst="rect">
            <a:avLst/>
          </a:prstGeom>
        </p:spPr>
      </p:pic>
      <p:sp>
        <p:nvSpPr>
          <p:cNvPr id="3" name="Content Placeholder 2"/>
          <p:cNvSpPr>
            <a:spLocks noGrp="1"/>
          </p:cNvSpPr>
          <p:nvPr>
            <p:ph idx="1"/>
          </p:nvPr>
        </p:nvSpPr>
        <p:spPr>
          <a:xfrm>
            <a:off x="509133" y="1584748"/>
            <a:ext cx="8534400" cy="3615267"/>
          </a:xfrm>
        </p:spPr>
        <p:txBody>
          <a:bodyPr/>
          <a:lstStyle/>
          <a:p>
            <a:r>
              <a:rPr lang="en-GB" b="1" dirty="0">
                <a:solidFill>
                  <a:schemeClr val="tx1"/>
                </a:solidFill>
              </a:rPr>
              <a:t>R186: Sports and the media</a:t>
            </a:r>
          </a:p>
          <a:p>
            <a:r>
              <a:rPr lang="en-GB" dirty="0">
                <a:solidFill>
                  <a:schemeClr val="tx1"/>
                </a:solidFill>
              </a:rPr>
              <a:t>In this unit you will understand the different sides of a range of media sources and apply real life examples to show the nature of the relationship between media and sport. You will also learn how rapid development in technology is enabling sport to be viewed, replayed and discussed whenever and wherever the spectator wants. You will then develop your ability to evaluate and interpret the different ways in which sport is represented by the media. </a:t>
            </a:r>
          </a:p>
        </p:txBody>
      </p:sp>
      <p:pic>
        <p:nvPicPr>
          <p:cNvPr id="6" name="Picture 5"/>
          <p:cNvPicPr>
            <a:picLocks noChangeAspect="1"/>
          </p:cNvPicPr>
          <p:nvPr/>
        </p:nvPicPr>
        <p:blipFill>
          <a:blip r:embed="rId4"/>
          <a:stretch>
            <a:fillRect/>
          </a:stretch>
        </p:blipFill>
        <p:spPr>
          <a:xfrm>
            <a:off x="3452313" y="5062641"/>
            <a:ext cx="2648041" cy="1181525"/>
          </a:xfrm>
          <a:prstGeom prst="rect">
            <a:avLst/>
          </a:prstGeom>
        </p:spPr>
      </p:pic>
      <p:pic>
        <p:nvPicPr>
          <p:cNvPr id="7" name="Picture 6"/>
          <p:cNvPicPr>
            <a:picLocks noChangeAspect="1"/>
          </p:cNvPicPr>
          <p:nvPr/>
        </p:nvPicPr>
        <p:blipFill>
          <a:blip r:embed="rId5"/>
          <a:stretch>
            <a:fillRect/>
          </a:stretch>
        </p:blipFill>
        <p:spPr>
          <a:xfrm>
            <a:off x="8211230" y="354330"/>
            <a:ext cx="3476625" cy="1943100"/>
          </a:xfrm>
          <a:prstGeom prst="rect">
            <a:avLst/>
          </a:prstGeom>
        </p:spPr>
      </p:pic>
      <p:pic>
        <p:nvPicPr>
          <p:cNvPr id="8" name="Picture 7"/>
          <p:cNvPicPr>
            <a:picLocks noChangeAspect="1"/>
          </p:cNvPicPr>
          <p:nvPr/>
        </p:nvPicPr>
        <p:blipFill>
          <a:blip r:embed="rId6"/>
          <a:stretch>
            <a:fillRect/>
          </a:stretch>
        </p:blipFill>
        <p:spPr>
          <a:xfrm>
            <a:off x="5416731" y="354330"/>
            <a:ext cx="1828800" cy="1866900"/>
          </a:xfrm>
          <a:prstGeom prst="rect">
            <a:avLst/>
          </a:prstGeom>
        </p:spPr>
      </p:pic>
      <p:pic>
        <p:nvPicPr>
          <p:cNvPr id="9" name="Picture 8"/>
          <p:cNvPicPr>
            <a:picLocks noChangeAspect="1"/>
          </p:cNvPicPr>
          <p:nvPr/>
        </p:nvPicPr>
        <p:blipFill>
          <a:blip r:embed="rId7"/>
          <a:stretch>
            <a:fillRect/>
          </a:stretch>
        </p:blipFill>
        <p:spPr>
          <a:xfrm>
            <a:off x="6956900" y="4783056"/>
            <a:ext cx="1515587" cy="1647377"/>
          </a:xfrm>
          <a:prstGeom prst="rect">
            <a:avLst/>
          </a:prstGeom>
        </p:spPr>
      </p:pic>
    </p:spTree>
    <p:extLst>
      <p:ext uri="{BB962C8B-B14F-4D97-AF65-F5344CB8AC3E}">
        <p14:creationId xmlns:p14="http://schemas.microsoft.com/office/powerpoint/2010/main" val="203380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solidFill>
                  <a:schemeClr val="tx1"/>
                </a:solidFill>
              </a:rPr>
              <a:t>Distinction* at Level 2, </a:t>
            </a:r>
          </a:p>
          <a:p>
            <a:r>
              <a:rPr lang="en-GB" dirty="0">
                <a:solidFill>
                  <a:schemeClr val="tx1"/>
                </a:solidFill>
              </a:rPr>
              <a:t>Distinction at Level 2, </a:t>
            </a:r>
          </a:p>
          <a:p>
            <a:r>
              <a:rPr lang="en-GB" dirty="0">
                <a:solidFill>
                  <a:schemeClr val="tx1"/>
                </a:solidFill>
              </a:rPr>
              <a:t>Merit at Level 2, </a:t>
            </a:r>
          </a:p>
          <a:p>
            <a:r>
              <a:rPr lang="en-GB" dirty="0">
                <a:solidFill>
                  <a:schemeClr val="tx1"/>
                </a:solidFill>
              </a:rPr>
              <a:t>Pass at Level 2, </a:t>
            </a:r>
          </a:p>
          <a:p>
            <a:r>
              <a:rPr lang="en-GB" dirty="0">
                <a:solidFill>
                  <a:schemeClr val="tx1"/>
                </a:solidFill>
              </a:rPr>
              <a:t>Distinction at Level 1, </a:t>
            </a:r>
          </a:p>
          <a:p>
            <a:r>
              <a:rPr lang="en-GB" dirty="0">
                <a:solidFill>
                  <a:schemeClr val="tx1"/>
                </a:solidFill>
              </a:rPr>
              <a:t>Merit at Level 1, </a:t>
            </a:r>
          </a:p>
          <a:p>
            <a:r>
              <a:rPr lang="en-GB" dirty="0">
                <a:solidFill>
                  <a:schemeClr val="tx1"/>
                </a:solidFill>
              </a:rPr>
              <a:t>Pass at Level 1</a:t>
            </a:r>
          </a:p>
        </p:txBody>
      </p:sp>
      <p:pic>
        <p:nvPicPr>
          <p:cNvPr id="4" name="Picture 3"/>
          <p:cNvPicPr>
            <a:picLocks noChangeAspect="1"/>
          </p:cNvPicPr>
          <p:nvPr/>
        </p:nvPicPr>
        <p:blipFill>
          <a:blip r:embed="rId2"/>
          <a:stretch>
            <a:fillRect/>
          </a:stretch>
        </p:blipFill>
        <p:spPr>
          <a:xfrm>
            <a:off x="9218612" y="4103862"/>
            <a:ext cx="2255716" cy="2274005"/>
          </a:xfrm>
          <a:prstGeom prst="rect">
            <a:avLst/>
          </a:prstGeom>
        </p:spPr>
      </p:pic>
      <p:pic>
        <p:nvPicPr>
          <p:cNvPr id="5" name="Picture 4"/>
          <p:cNvPicPr>
            <a:picLocks noChangeAspect="1"/>
          </p:cNvPicPr>
          <p:nvPr/>
        </p:nvPicPr>
        <p:blipFill>
          <a:blip r:embed="rId3"/>
          <a:stretch>
            <a:fillRect/>
          </a:stretch>
        </p:blipFill>
        <p:spPr>
          <a:xfrm>
            <a:off x="4473280" y="840170"/>
            <a:ext cx="4181660" cy="3647162"/>
          </a:xfrm>
          <a:prstGeom prst="rect">
            <a:avLst/>
          </a:prstGeom>
        </p:spPr>
      </p:pic>
    </p:spTree>
    <p:extLst>
      <p:ext uri="{BB962C8B-B14F-4D97-AF65-F5344CB8AC3E}">
        <p14:creationId xmlns:p14="http://schemas.microsoft.com/office/powerpoint/2010/main" val="345512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5473931"/>
          </a:xfrm>
        </p:spPr>
        <p:txBody>
          <a:bodyPr>
            <a:normAutofit lnSpcReduction="10000"/>
          </a:bodyPr>
          <a:lstStyle/>
          <a:p>
            <a:r>
              <a:rPr lang="en-GB" sz="3000" dirty="0">
                <a:solidFill>
                  <a:schemeClr val="tx1"/>
                </a:solidFill>
              </a:rPr>
              <a:t>Why would my child do a Cambridge National rather than a GCSE? </a:t>
            </a:r>
          </a:p>
          <a:p>
            <a:r>
              <a:rPr lang="en-GB" dirty="0">
                <a:solidFill>
                  <a:schemeClr val="tx1"/>
                </a:solidFill>
              </a:rPr>
              <a:t>Cambridge Nationals are designed to allow students the freedom to explore more deeply the things that interest them. </a:t>
            </a:r>
          </a:p>
          <a:p>
            <a:r>
              <a:rPr lang="en-GB" dirty="0">
                <a:solidFill>
                  <a:schemeClr val="tx1"/>
                </a:solidFill>
              </a:rPr>
              <a:t>The teaching of the qualification will often be through practical work, learning skills and how to do things that may be relevant to the world of work. </a:t>
            </a:r>
          </a:p>
          <a:p>
            <a:r>
              <a:rPr lang="en-GB" dirty="0">
                <a:solidFill>
                  <a:schemeClr val="tx1"/>
                </a:solidFill>
              </a:rPr>
              <a:t>A lot of the qualification is assessed by coursework set and marked by your child’s teacher. This will be done throughout the duration of their two year course. So if your child likes project work, enjoys research and doing practical things they may find a Cambridge National a better option than a GCSE. </a:t>
            </a:r>
          </a:p>
          <a:p>
            <a:r>
              <a:rPr lang="en-GB" dirty="0">
                <a:solidFill>
                  <a:schemeClr val="tx1"/>
                </a:solidFill>
              </a:rPr>
              <a:t>To ensure the qualification is robust and as stretching as a GCSE, every Cambridge National has an exam. Your child will be assessed through assignment and practical work for two units and an exam at the end of Year 11.</a:t>
            </a:r>
          </a:p>
        </p:txBody>
      </p:sp>
      <p:pic>
        <p:nvPicPr>
          <p:cNvPr id="2" name="Picture 1"/>
          <p:cNvPicPr>
            <a:picLocks noChangeAspect="1"/>
          </p:cNvPicPr>
          <p:nvPr/>
        </p:nvPicPr>
        <p:blipFill>
          <a:blip r:embed="rId2"/>
          <a:stretch>
            <a:fillRect/>
          </a:stretch>
        </p:blipFill>
        <p:spPr>
          <a:xfrm>
            <a:off x="10109732" y="4929447"/>
            <a:ext cx="1478307" cy="1490293"/>
          </a:xfrm>
          <a:prstGeom prst="rect">
            <a:avLst/>
          </a:prstGeom>
        </p:spPr>
      </p:pic>
    </p:spTree>
    <p:extLst>
      <p:ext uri="{BB962C8B-B14F-4D97-AF65-F5344CB8AC3E}">
        <p14:creationId xmlns:p14="http://schemas.microsoft.com/office/powerpoint/2010/main" val="58073574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236</TotalTime>
  <Words>470</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Myriad Pro</vt:lpstr>
      <vt:lpstr>Wingdings 3</vt:lpstr>
      <vt:lpstr>Slice</vt:lpstr>
      <vt:lpstr>Cambridge National Certificate in Sports Studies </vt:lpstr>
      <vt:lpstr>Qualification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Abbeyfield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Baker</dc:creator>
  <cp:lastModifiedBy>J Baker</cp:lastModifiedBy>
  <cp:revision>34</cp:revision>
  <dcterms:created xsi:type="dcterms:W3CDTF">2019-01-10T16:15:46Z</dcterms:created>
  <dcterms:modified xsi:type="dcterms:W3CDTF">2023-01-11T11:02:03Z</dcterms:modified>
</cp:coreProperties>
</file>