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0" d="100"/>
          <a:sy n="90" d="100"/>
        </p:scale>
        <p:origin x="12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5FF85-71E8-4115-9800-3124936CBE4D}" type="datetimeFigureOut">
              <a:rPr lang="en-GB" smtClean="0"/>
              <a:t>31/10/2022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EFD6A-B49E-478D-AA86-ED92FFA3FB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57901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5FF85-71E8-4115-9800-3124936CBE4D}" type="datetimeFigureOut">
              <a:rPr lang="en-GB" smtClean="0"/>
              <a:t>31/10/2022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EFD6A-B49E-478D-AA86-ED92FFA3FB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40196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5FF85-71E8-4115-9800-3124936CBE4D}" type="datetimeFigureOut">
              <a:rPr lang="en-GB" smtClean="0"/>
              <a:t>31/10/2022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EFD6A-B49E-478D-AA86-ED92FFA3FB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61289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5FF85-71E8-4115-9800-3124936CBE4D}" type="datetimeFigureOut">
              <a:rPr lang="en-GB" smtClean="0"/>
              <a:t>31/10/2022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EFD6A-B49E-478D-AA86-ED92FFA3FB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34807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5FF85-71E8-4115-9800-3124936CBE4D}" type="datetimeFigureOut">
              <a:rPr lang="en-GB" smtClean="0"/>
              <a:t>31/10/2022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EFD6A-B49E-478D-AA86-ED92FFA3FB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94424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5FF85-71E8-4115-9800-3124936CBE4D}" type="datetimeFigureOut">
              <a:rPr lang="en-GB" smtClean="0"/>
              <a:t>31/10/2022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EFD6A-B49E-478D-AA86-ED92FFA3FB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81305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5FF85-71E8-4115-9800-3124936CBE4D}" type="datetimeFigureOut">
              <a:rPr lang="en-GB" smtClean="0"/>
              <a:t>31/10/2022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EFD6A-B49E-478D-AA86-ED92FFA3FB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75652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5FF85-71E8-4115-9800-3124936CBE4D}" type="datetimeFigureOut">
              <a:rPr lang="en-GB" smtClean="0"/>
              <a:t>31/10/2022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EFD6A-B49E-478D-AA86-ED92FFA3FB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99453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5FF85-71E8-4115-9800-3124936CBE4D}" type="datetimeFigureOut">
              <a:rPr lang="en-GB" smtClean="0"/>
              <a:t>31/10/2022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EFD6A-B49E-478D-AA86-ED92FFA3FB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88217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5FF85-71E8-4115-9800-3124936CBE4D}" type="datetimeFigureOut">
              <a:rPr lang="en-GB" smtClean="0"/>
              <a:t>31/10/2022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EFD6A-B49E-478D-AA86-ED92FFA3FB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57753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5FF85-71E8-4115-9800-3124936CBE4D}" type="datetimeFigureOut">
              <a:rPr lang="en-GB" smtClean="0"/>
              <a:t>31/10/2022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EFD6A-B49E-478D-AA86-ED92FFA3FB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61130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55FF85-71E8-4115-9800-3124936CBE4D}" type="datetimeFigureOut">
              <a:rPr lang="en-GB" smtClean="0"/>
              <a:t>31/10/2022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3EFD6A-B49E-478D-AA86-ED92FFA3FB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46494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18"/>
          <p:cNvPicPr>
            <a:picLocks noChangeAspect="1"/>
          </p:cNvPicPr>
          <p:nvPr/>
        </p:nvPicPr>
        <p:blipFill rotWithShape="1">
          <a:blip r:embed="rId2"/>
          <a:srcRect b="16258"/>
          <a:stretch/>
        </p:blipFill>
        <p:spPr>
          <a:xfrm>
            <a:off x="9318396" y="4222164"/>
            <a:ext cx="2254479" cy="1021349"/>
          </a:xfrm>
          <a:prstGeom prst="rect">
            <a:avLst/>
          </a:prstGeom>
        </p:spPr>
      </p:pic>
      <p:sp>
        <p:nvSpPr>
          <p:cNvPr id="20" name="Rounded Rectangular Callout 14">
            <a:extLst>
              <a:ext uri="{FF2B5EF4-FFF2-40B4-BE49-F238E27FC236}">
                <a16:creationId xmlns:a16="http://schemas.microsoft.com/office/drawing/2014/main" id="{879D21C2-3A66-4A3D-9ED6-68F0ED20E3AA}"/>
              </a:ext>
            </a:extLst>
          </p:cNvPr>
          <p:cNvSpPr/>
          <p:nvPr/>
        </p:nvSpPr>
        <p:spPr>
          <a:xfrm>
            <a:off x="1516735" y="4236184"/>
            <a:ext cx="7311954" cy="947284"/>
          </a:xfrm>
          <a:prstGeom prst="wedgeRoundRectCallou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71" b="1" i="1" u="sng" dirty="0">
                <a:solidFill>
                  <a:srgbClr val="FF0000"/>
                </a:solidFill>
                <a:latin typeface="Bernard MT Condensed" panose="02050806060905020404" pitchFamily="18" charset="0"/>
              </a:rPr>
              <a:t>A</a:t>
            </a:r>
            <a:r>
              <a:rPr lang="en-GB" sz="2571" b="1" i="1" u="sng" dirty="0">
                <a:solidFill>
                  <a:srgbClr val="FF0000"/>
                </a:solidFill>
                <a:latin typeface="Bernard MT Condensed" panose="02050806060905020404" pitchFamily="18" charset="0"/>
              </a:rPr>
              <a:t> </a:t>
            </a:r>
            <a:r>
              <a:rPr lang="en-GB" sz="2286" b="1" i="1" u="sng" dirty="0">
                <a:solidFill>
                  <a:srgbClr val="FF0000"/>
                </a:solidFill>
                <a:latin typeface="Bernard MT Condensed" panose="02050806060905020404" pitchFamily="18" charset="0"/>
              </a:rPr>
              <a:t>level Chemistry results are consistently strong.</a:t>
            </a:r>
          </a:p>
          <a:p>
            <a:pPr algn="ctr"/>
            <a:r>
              <a:rPr lang="en-GB" sz="2286" b="1" i="1" u="sng" dirty="0">
                <a:solidFill>
                  <a:srgbClr val="FF0000"/>
                </a:solidFill>
                <a:latin typeface="Bernard MT Condensed" panose="02050806060905020404" pitchFamily="18" charset="0"/>
              </a:rPr>
              <a:t>The course is delivered by experienced, supportive teachers</a:t>
            </a:r>
            <a:r>
              <a:rPr lang="en-GB" sz="2571" b="1" i="1" u="sng" dirty="0">
                <a:solidFill>
                  <a:srgbClr val="FF0000"/>
                </a:solidFill>
                <a:latin typeface="Bernard MT Condensed" panose="02050806060905020404" pitchFamily="18" charset="0"/>
              </a:rPr>
              <a:t>.</a:t>
            </a:r>
            <a:endParaRPr lang="en-GB" sz="2000" dirty="0">
              <a:solidFill>
                <a:srgbClr val="FF0000"/>
              </a:solidFill>
              <a:latin typeface="Bernard MT Condensed" panose="020508060609050204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009349" y="134547"/>
            <a:ext cx="5053517" cy="8177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714" b="1" i="1" dirty="0">
                <a:solidFill>
                  <a:srgbClr val="0033CC"/>
                </a:solidFill>
                <a:latin typeface="Bernard MT Condensed" panose="02050806060905020404" pitchFamily="18" charset="0"/>
              </a:rPr>
              <a:t>A level Chemistry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765003" y="5318018"/>
            <a:ext cx="10595727" cy="1411284"/>
          </a:xfrm>
          <a:prstGeom prst="rect">
            <a:avLst/>
          </a:prstGeom>
          <a:ln w="38100">
            <a:solidFill>
              <a:srgbClr val="0000FF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sz="2571" b="1" i="1" dirty="0">
                <a:latin typeface="Bookman Old Style" panose="02050604050505020204" pitchFamily="18" charset="0"/>
              </a:rPr>
              <a:t>CAN I STUDY A LEVEL CHEMISTRY?</a:t>
            </a:r>
          </a:p>
          <a:p>
            <a:pPr algn="ctr"/>
            <a:r>
              <a:rPr lang="en-GB" sz="2000" b="1" i="1" dirty="0">
                <a:latin typeface="Bookman Old Style" panose="02050604050505020204" pitchFamily="18" charset="0"/>
              </a:rPr>
              <a:t>Grade </a:t>
            </a:r>
            <a:r>
              <a:rPr lang="en-GB" sz="2000" b="1" i="1">
                <a:latin typeface="Bookman Old Style" panose="02050604050505020204" pitchFamily="18" charset="0"/>
              </a:rPr>
              <a:t>6 GCSE </a:t>
            </a:r>
            <a:r>
              <a:rPr lang="en-GB" sz="2000" b="1" i="1" dirty="0">
                <a:latin typeface="Bookman Old Style" panose="02050604050505020204" pitchFamily="18" charset="0"/>
              </a:rPr>
              <a:t>Chemistry or 6-6 in GCSE Combined Science is required. </a:t>
            </a:r>
          </a:p>
          <a:p>
            <a:pPr algn="ctr"/>
            <a:r>
              <a:rPr lang="en-GB" sz="2000" b="1" i="1" dirty="0">
                <a:latin typeface="Bookman Old Style" panose="02050604050505020204" pitchFamily="18" charset="0"/>
              </a:rPr>
              <a:t>If you are consistently working at this grade or above, you should consider CHEMISTRY.</a:t>
            </a:r>
          </a:p>
        </p:txBody>
      </p:sp>
      <p:sp>
        <p:nvSpPr>
          <p:cNvPr id="21" name="Rounded Rectangular Callout 14">
            <a:extLst>
              <a:ext uri="{FF2B5EF4-FFF2-40B4-BE49-F238E27FC236}">
                <a16:creationId xmlns:a16="http://schemas.microsoft.com/office/drawing/2014/main" id="{D0E7194E-9321-45AC-8346-7FAE27FDD376}"/>
              </a:ext>
            </a:extLst>
          </p:cNvPr>
          <p:cNvSpPr/>
          <p:nvPr/>
        </p:nvSpPr>
        <p:spPr>
          <a:xfrm>
            <a:off x="5852200" y="227069"/>
            <a:ext cx="5064525" cy="1357603"/>
          </a:xfrm>
          <a:prstGeom prst="wedgeRoundRectCallout">
            <a:avLst/>
          </a:prstGeom>
          <a:solidFill>
            <a:schemeClr val="bg1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dirty="0">
                <a:solidFill>
                  <a:schemeClr val="tx1"/>
                </a:solidFill>
              </a:rPr>
              <a:t>Chemistry helps you to develop research, problem solving and analytical skills. It helps to you challenge ideas and show how you worked things out through logic and step-by-step reasoning.</a:t>
            </a:r>
            <a:r>
              <a:rPr lang="en-GB" dirty="0"/>
              <a:t> and more.</a:t>
            </a:r>
          </a:p>
        </p:txBody>
      </p:sp>
      <p:sp>
        <p:nvSpPr>
          <p:cNvPr id="22" name="Rounded Rectangular Callout 14">
            <a:extLst>
              <a:ext uri="{FF2B5EF4-FFF2-40B4-BE49-F238E27FC236}">
                <a16:creationId xmlns:a16="http://schemas.microsoft.com/office/drawing/2014/main" id="{1CAC4B87-B2FF-4519-85EA-C4379BC1088A}"/>
              </a:ext>
            </a:extLst>
          </p:cNvPr>
          <p:cNvSpPr/>
          <p:nvPr/>
        </p:nvSpPr>
        <p:spPr>
          <a:xfrm>
            <a:off x="118321" y="1302423"/>
            <a:ext cx="5214009" cy="2426615"/>
          </a:xfrm>
          <a:prstGeom prst="wedgeRoundRectCallout">
            <a:avLst/>
          </a:prstGeom>
          <a:solidFill>
            <a:schemeClr val="bg1"/>
          </a:solidFill>
          <a:ln w="57150">
            <a:solidFill>
              <a:srgbClr val="FF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000" b="1" i="1" dirty="0">
                <a:solidFill>
                  <a:schemeClr val="tx1"/>
                </a:solidFill>
              </a:rPr>
              <a:t> Studying A level Chemistry is an important subject for careers in: medicine, environmental science, engineering, toxicology, metallurgy space exploration, developing perfumes and cosmetics, pharmaceuticals, energy, teaching, science writing, software development and research.</a:t>
            </a:r>
            <a:endParaRPr lang="en-GB" sz="2000" dirty="0"/>
          </a:p>
        </p:txBody>
      </p:sp>
      <p:sp>
        <p:nvSpPr>
          <p:cNvPr id="26" name="Rounded Rectangular Callout 14">
            <a:extLst>
              <a:ext uri="{FF2B5EF4-FFF2-40B4-BE49-F238E27FC236}">
                <a16:creationId xmlns:a16="http://schemas.microsoft.com/office/drawing/2014/main" id="{43B75517-6C9C-4F22-9C74-8981A56E69C8}"/>
              </a:ext>
            </a:extLst>
          </p:cNvPr>
          <p:cNvSpPr/>
          <p:nvPr/>
        </p:nvSpPr>
        <p:spPr>
          <a:xfrm>
            <a:off x="8510613" y="1710207"/>
            <a:ext cx="3538987" cy="1155425"/>
          </a:xfrm>
          <a:prstGeom prst="wedgeRoundRectCallout">
            <a:avLst/>
          </a:prstGeom>
          <a:solidFill>
            <a:schemeClr val="bg1"/>
          </a:solidFill>
          <a:ln w="57150">
            <a:solidFill>
              <a:srgbClr val="00CC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i="1" dirty="0">
                <a:solidFill>
                  <a:schemeClr val="tx1"/>
                </a:solidFill>
              </a:rPr>
              <a:t>A Level Chemistry </a:t>
            </a:r>
            <a:r>
              <a:rPr lang="en-GB" sz="2000" i="1" dirty="0">
                <a:solidFill>
                  <a:schemeClr val="tx1"/>
                </a:solidFill>
              </a:rPr>
              <a:t>is a facilitating subject commonly asked for in university entry requirements.</a:t>
            </a:r>
            <a:endParaRPr lang="en-GB" sz="2000" dirty="0"/>
          </a:p>
        </p:txBody>
      </p:sp>
      <p:sp>
        <p:nvSpPr>
          <p:cNvPr id="27" name="Rounded Rectangular Callout 14">
            <a:extLst>
              <a:ext uri="{FF2B5EF4-FFF2-40B4-BE49-F238E27FC236}">
                <a16:creationId xmlns:a16="http://schemas.microsoft.com/office/drawing/2014/main" id="{1009EF75-B948-4D65-8BC9-E5A7A2D8BDB1}"/>
              </a:ext>
            </a:extLst>
          </p:cNvPr>
          <p:cNvSpPr/>
          <p:nvPr/>
        </p:nvSpPr>
        <p:spPr>
          <a:xfrm>
            <a:off x="7315201" y="3104432"/>
            <a:ext cx="4734400" cy="1055728"/>
          </a:xfrm>
          <a:prstGeom prst="wedgeRoundRectCallout">
            <a:avLst/>
          </a:prstGeom>
          <a:solidFill>
            <a:schemeClr val="bg1"/>
          </a:solidFill>
          <a:ln w="571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i="1" dirty="0">
                <a:solidFill>
                  <a:schemeClr val="tx1"/>
                </a:solidFill>
              </a:rPr>
              <a:t>Through chemistry we have made great discoveries, such as penicillin and pasteurisation, and made the modern world possible with inventions including plastic and lithium ion batteries.</a:t>
            </a:r>
            <a:endParaRPr lang="en-GB" sz="16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EF92DC8-7BF3-4F1F-97AA-A0C549879C4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92" y="4135551"/>
            <a:ext cx="1420421" cy="1070051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49899920-0583-4F09-BB4A-B97AB825A41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62549" y="173546"/>
            <a:ext cx="850487" cy="1066442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49899920-0583-4F09-BB4A-B97AB825A41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414" y="148836"/>
            <a:ext cx="850487" cy="1066442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414963" y="1750079"/>
            <a:ext cx="1900238" cy="1582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29036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0"/>
    </mc:Choice>
    <mc:Fallback xmlns="">
      <p:transition spd="slow" advClick="0" advTm="30000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</TotalTime>
  <Words>181</Words>
  <Application>Microsoft Office PowerPoint</Application>
  <PresentationFormat>Widescreen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Bernard MT Condensed</vt:lpstr>
      <vt:lpstr>Bookman Old Style</vt:lpstr>
      <vt:lpstr>Calibri</vt:lpstr>
      <vt:lpstr>Calibri Light</vt:lpstr>
      <vt:lpstr>Office Theme</vt:lpstr>
      <vt:lpstr>PowerPoint Presentation</vt:lpstr>
    </vt:vector>
  </TitlesOfParts>
  <Company>Abbeyfield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 Jones</dc:creator>
  <cp:lastModifiedBy>S Silcock</cp:lastModifiedBy>
  <cp:revision>21</cp:revision>
  <dcterms:created xsi:type="dcterms:W3CDTF">2020-10-06T14:44:49Z</dcterms:created>
  <dcterms:modified xsi:type="dcterms:W3CDTF">2022-10-31T16:57:05Z</dcterms:modified>
</cp:coreProperties>
</file>