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2"/>
  </p:sldMasterIdLst>
  <p:notesMasterIdLst>
    <p:notesMasterId r:id="rId12"/>
  </p:notesMasterIdLst>
  <p:handoutMasterIdLst>
    <p:handoutMasterId r:id="rId13"/>
  </p:handoutMasterIdLst>
  <p:sldIdLst>
    <p:sldId id="257" r:id="rId3"/>
    <p:sldId id="258" r:id="rId4"/>
    <p:sldId id="267" r:id="rId5"/>
    <p:sldId id="268" r:id="rId6"/>
    <p:sldId id="259" r:id="rId7"/>
    <p:sldId id="260" r:id="rId8"/>
    <p:sldId id="264" r:id="rId9"/>
    <p:sldId id="266" r:id="rId10"/>
    <p:sldId id="265" r:id="rId1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33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171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1FA7C5-BF93-456E-B27F-C31F13921988}" type="doc">
      <dgm:prSet loTypeId="urn:microsoft.com/office/officeart/2005/8/layout/list1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EC2D996-44A3-4108-840B-63D81F3124FD}">
      <dgm:prSet/>
      <dgm:spPr/>
      <dgm:t>
        <a:bodyPr/>
        <a:lstStyle/>
        <a:p>
          <a:pPr>
            <a:defRPr b="1"/>
          </a:pPr>
          <a:r>
            <a:rPr lang="en-GB" i="1" u="sng"/>
            <a:t>Appraising in detail?</a:t>
          </a:r>
          <a:endParaRPr lang="en-US"/>
        </a:p>
      </dgm:t>
    </dgm:pt>
    <dgm:pt modelId="{E98CEC40-119F-44AD-9009-7EE49126AAE2}" type="parTrans" cxnId="{EE03A719-5F47-45BD-AE23-4CDF6D55A3FE}">
      <dgm:prSet/>
      <dgm:spPr/>
      <dgm:t>
        <a:bodyPr/>
        <a:lstStyle/>
        <a:p>
          <a:endParaRPr lang="en-US"/>
        </a:p>
      </dgm:t>
    </dgm:pt>
    <dgm:pt modelId="{B64ABE6F-B149-4AC0-8F63-992C6768F811}" type="sibTrans" cxnId="{EE03A719-5F47-45BD-AE23-4CDF6D55A3FE}">
      <dgm:prSet/>
      <dgm:spPr/>
      <dgm:t>
        <a:bodyPr/>
        <a:lstStyle/>
        <a:p>
          <a:endParaRPr lang="en-US"/>
        </a:p>
      </dgm:t>
    </dgm:pt>
    <dgm:pt modelId="{63E57837-36C5-42B4-AB65-6D29FABCBFD1}">
      <dgm:prSet/>
      <dgm:spPr/>
      <dgm:t>
        <a:bodyPr/>
        <a:lstStyle/>
        <a:p>
          <a:pPr>
            <a:defRPr b="1"/>
          </a:pPr>
          <a:r>
            <a:rPr lang="en-GB"/>
            <a:t>Four areas of study:</a:t>
          </a:r>
          <a:endParaRPr lang="en-US"/>
        </a:p>
      </dgm:t>
    </dgm:pt>
    <dgm:pt modelId="{D4B2EE04-8889-4978-91E0-A43ED4ABE30E}" type="parTrans" cxnId="{AB9EBE35-C44D-47EB-89A3-BF8A9CB84BCA}">
      <dgm:prSet/>
      <dgm:spPr/>
      <dgm:t>
        <a:bodyPr/>
        <a:lstStyle/>
        <a:p>
          <a:endParaRPr lang="en-US"/>
        </a:p>
      </dgm:t>
    </dgm:pt>
    <dgm:pt modelId="{CF9D0A85-C1F5-455F-B505-E6FDDDACE2E4}" type="sibTrans" cxnId="{AB9EBE35-C44D-47EB-89A3-BF8A9CB84BCA}">
      <dgm:prSet/>
      <dgm:spPr/>
      <dgm:t>
        <a:bodyPr/>
        <a:lstStyle/>
        <a:p>
          <a:endParaRPr lang="en-US"/>
        </a:p>
      </dgm:t>
    </dgm:pt>
    <dgm:pt modelId="{50A57180-B7E3-4CA8-93C8-7D9C69A2B1D2}">
      <dgm:prSet/>
      <dgm:spPr/>
      <dgm:t>
        <a:bodyPr/>
        <a:lstStyle/>
        <a:p>
          <a:r>
            <a:rPr lang="en-GB" b="1"/>
            <a:t>Musical Forms and Devices</a:t>
          </a:r>
          <a:endParaRPr lang="en-US"/>
        </a:p>
      </dgm:t>
    </dgm:pt>
    <dgm:pt modelId="{A1CDA008-D504-4AA6-9317-279E785DF922}" type="parTrans" cxnId="{FB3B5677-8994-4D21-9977-65D926D36579}">
      <dgm:prSet/>
      <dgm:spPr/>
      <dgm:t>
        <a:bodyPr/>
        <a:lstStyle/>
        <a:p>
          <a:endParaRPr lang="en-US"/>
        </a:p>
      </dgm:t>
    </dgm:pt>
    <dgm:pt modelId="{C1E87310-6C26-4FA8-AC2B-A74FF58590F0}" type="sibTrans" cxnId="{FB3B5677-8994-4D21-9977-65D926D36579}">
      <dgm:prSet/>
      <dgm:spPr/>
      <dgm:t>
        <a:bodyPr/>
        <a:lstStyle/>
        <a:p>
          <a:endParaRPr lang="en-US"/>
        </a:p>
      </dgm:t>
    </dgm:pt>
    <dgm:pt modelId="{82B5E21A-C9D1-4A92-86D6-276111297541}">
      <dgm:prSet/>
      <dgm:spPr/>
      <dgm:t>
        <a:bodyPr/>
        <a:lstStyle/>
        <a:p>
          <a:r>
            <a:rPr lang="en-GB" b="1"/>
            <a:t>Music for Ensembles</a:t>
          </a:r>
          <a:endParaRPr lang="en-US"/>
        </a:p>
      </dgm:t>
    </dgm:pt>
    <dgm:pt modelId="{8BEA025D-4D90-40FE-85BE-C16A4E87F11C}" type="parTrans" cxnId="{210072B5-98B9-41C7-A9F2-289DD73D4ADF}">
      <dgm:prSet/>
      <dgm:spPr/>
      <dgm:t>
        <a:bodyPr/>
        <a:lstStyle/>
        <a:p>
          <a:endParaRPr lang="en-US"/>
        </a:p>
      </dgm:t>
    </dgm:pt>
    <dgm:pt modelId="{FC29C270-BB5C-4134-A576-E7FB3E665BBF}" type="sibTrans" cxnId="{210072B5-98B9-41C7-A9F2-289DD73D4ADF}">
      <dgm:prSet/>
      <dgm:spPr/>
      <dgm:t>
        <a:bodyPr/>
        <a:lstStyle/>
        <a:p>
          <a:endParaRPr lang="en-US"/>
        </a:p>
      </dgm:t>
    </dgm:pt>
    <dgm:pt modelId="{8D2032AE-0536-4AFE-8F7B-A82748C99901}">
      <dgm:prSet/>
      <dgm:spPr/>
      <dgm:t>
        <a:bodyPr/>
        <a:lstStyle/>
        <a:p>
          <a:r>
            <a:rPr lang="en-GB" b="1"/>
            <a:t>Film Music</a:t>
          </a:r>
          <a:endParaRPr lang="en-US"/>
        </a:p>
      </dgm:t>
    </dgm:pt>
    <dgm:pt modelId="{5FEEAAE3-A03D-48BD-9919-226E53D9CC75}" type="parTrans" cxnId="{460EC31D-DDC7-4E66-A98E-9AFD7A6A3EDF}">
      <dgm:prSet/>
      <dgm:spPr/>
      <dgm:t>
        <a:bodyPr/>
        <a:lstStyle/>
        <a:p>
          <a:endParaRPr lang="en-US"/>
        </a:p>
      </dgm:t>
    </dgm:pt>
    <dgm:pt modelId="{1332BFF1-8284-4FDC-992B-418DC838695A}" type="sibTrans" cxnId="{460EC31D-DDC7-4E66-A98E-9AFD7A6A3EDF}">
      <dgm:prSet/>
      <dgm:spPr/>
      <dgm:t>
        <a:bodyPr/>
        <a:lstStyle/>
        <a:p>
          <a:endParaRPr lang="en-US"/>
        </a:p>
      </dgm:t>
    </dgm:pt>
    <dgm:pt modelId="{0D50101B-7847-46B2-A182-17F98669BC2B}">
      <dgm:prSet/>
      <dgm:spPr/>
      <dgm:t>
        <a:bodyPr/>
        <a:lstStyle/>
        <a:p>
          <a:r>
            <a:rPr lang="en-GB" b="1"/>
            <a:t>Popular Music</a:t>
          </a:r>
          <a:endParaRPr lang="en-US"/>
        </a:p>
      </dgm:t>
    </dgm:pt>
    <dgm:pt modelId="{85AC1937-704E-417F-B183-D6B0BA2E2130}" type="parTrans" cxnId="{F42A89AE-0D57-4E3E-AA7B-E59573FD48EA}">
      <dgm:prSet/>
      <dgm:spPr/>
      <dgm:t>
        <a:bodyPr/>
        <a:lstStyle/>
        <a:p>
          <a:endParaRPr lang="en-US"/>
        </a:p>
      </dgm:t>
    </dgm:pt>
    <dgm:pt modelId="{E6657249-6231-44DF-A0ED-EC63C7B03FA0}" type="sibTrans" cxnId="{F42A89AE-0D57-4E3E-AA7B-E59573FD48EA}">
      <dgm:prSet/>
      <dgm:spPr/>
      <dgm:t>
        <a:bodyPr/>
        <a:lstStyle/>
        <a:p>
          <a:endParaRPr lang="en-US"/>
        </a:p>
      </dgm:t>
    </dgm:pt>
    <dgm:pt modelId="{96C69E07-0501-4F4C-AF40-D3B1C0EC96CA}" type="pres">
      <dgm:prSet presAssocID="{031FA7C5-BF93-456E-B27F-C31F13921988}" presName="linear" presStyleCnt="0">
        <dgm:presLayoutVars>
          <dgm:dir/>
          <dgm:animLvl val="lvl"/>
          <dgm:resizeHandles val="exact"/>
        </dgm:presLayoutVars>
      </dgm:prSet>
      <dgm:spPr/>
    </dgm:pt>
    <dgm:pt modelId="{02263A4B-9ECE-43B6-BC95-EFA815E9B6F6}" type="pres">
      <dgm:prSet presAssocID="{5EC2D996-44A3-4108-840B-63D81F3124FD}" presName="parentLin" presStyleCnt="0"/>
      <dgm:spPr/>
    </dgm:pt>
    <dgm:pt modelId="{78D28929-022E-43FB-A7D2-5DDF1E1EA18C}" type="pres">
      <dgm:prSet presAssocID="{5EC2D996-44A3-4108-840B-63D81F3124FD}" presName="parentLeftMargin" presStyleLbl="node1" presStyleIdx="0" presStyleCnt="2"/>
      <dgm:spPr/>
    </dgm:pt>
    <dgm:pt modelId="{DAA5AD62-CA1D-494A-B1B3-C539C68C4A69}" type="pres">
      <dgm:prSet presAssocID="{5EC2D996-44A3-4108-840B-63D81F3124F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8EB53FD-26AF-485F-B11C-A0C17AC37B07}" type="pres">
      <dgm:prSet presAssocID="{5EC2D996-44A3-4108-840B-63D81F3124FD}" presName="negativeSpace" presStyleCnt="0"/>
      <dgm:spPr/>
    </dgm:pt>
    <dgm:pt modelId="{5AE49F74-7C23-45E4-85FD-93955C2D75AC}" type="pres">
      <dgm:prSet presAssocID="{5EC2D996-44A3-4108-840B-63D81F3124FD}" presName="childText" presStyleLbl="conFgAcc1" presStyleIdx="0" presStyleCnt="2">
        <dgm:presLayoutVars>
          <dgm:bulletEnabled val="1"/>
        </dgm:presLayoutVars>
      </dgm:prSet>
      <dgm:spPr/>
    </dgm:pt>
    <dgm:pt modelId="{DB6A7D5C-4B53-481D-9F89-9B15D975329C}" type="pres">
      <dgm:prSet presAssocID="{B64ABE6F-B149-4AC0-8F63-992C6768F811}" presName="spaceBetweenRectangles" presStyleCnt="0"/>
      <dgm:spPr/>
    </dgm:pt>
    <dgm:pt modelId="{96CFD0CE-6679-4B9A-8BE5-07D1A5B2514E}" type="pres">
      <dgm:prSet presAssocID="{63E57837-36C5-42B4-AB65-6D29FABCBFD1}" presName="parentLin" presStyleCnt="0"/>
      <dgm:spPr/>
    </dgm:pt>
    <dgm:pt modelId="{44C2205E-CF76-48D3-9953-05FA886B609A}" type="pres">
      <dgm:prSet presAssocID="{63E57837-36C5-42B4-AB65-6D29FABCBFD1}" presName="parentLeftMargin" presStyleLbl="node1" presStyleIdx="0" presStyleCnt="2"/>
      <dgm:spPr/>
    </dgm:pt>
    <dgm:pt modelId="{25F17E87-5C49-4154-8275-2A1A175CD52F}" type="pres">
      <dgm:prSet presAssocID="{63E57837-36C5-42B4-AB65-6D29FABCBFD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A816405-C8FF-4FF4-840C-192CBFF4DD55}" type="pres">
      <dgm:prSet presAssocID="{63E57837-36C5-42B4-AB65-6D29FABCBFD1}" presName="negativeSpace" presStyleCnt="0"/>
      <dgm:spPr/>
    </dgm:pt>
    <dgm:pt modelId="{3E0E29E4-BB44-4872-8331-B63858B3C3EE}" type="pres">
      <dgm:prSet presAssocID="{63E57837-36C5-42B4-AB65-6D29FABCBFD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E03A719-5F47-45BD-AE23-4CDF6D55A3FE}" srcId="{031FA7C5-BF93-456E-B27F-C31F13921988}" destId="{5EC2D996-44A3-4108-840B-63D81F3124FD}" srcOrd="0" destOrd="0" parTransId="{E98CEC40-119F-44AD-9009-7EE49126AAE2}" sibTransId="{B64ABE6F-B149-4AC0-8F63-992C6768F811}"/>
    <dgm:cxn modelId="{460EC31D-DDC7-4E66-A98E-9AFD7A6A3EDF}" srcId="{63E57837-36C5-42B4-AB65-6D29FABCBFD1}" destId="{8D2032AE-0536-4AFE-8F7B-A82748C99901}" srcOrd="2" destOrd="0" parTransId="{5FEEAAE3-A03D-48BD-9919-226E53D9CC75}" sibTransId="{1332BFF1-8284-4FDC-992B-418DC838695A}"/>
    <dgm:cxn modelId="{FD45B32A-6E3E-4B0B-842D-B965847BFD71}" type="presOf" srcId="{5EC2D996-44A3-4108-840B-63D81F3124FD}" destId="{DAA5AD62-CA1D-494A-B1B3-C539C68C4A69}" srcOrd="1" destOrd="0" presId="urn:microsoft.com/office/officeart/2005/8/layout/list1"/>
    <dgm:cxn modelId="{AB9EBE35-C44D-47EB-89A3-BF8A9CB84BCA}" srcId="{031FA7C5-BF93-456E-B27F-C31F13921988}" destId="{63E57837-36C5-42B4-AB65-6D29FABCBFD1}" srcOrd="1" destOrd="0" parTransId="{D4B2EE04-8889-4978-91E0-A43ED4ABE30E}" sibTransId="{CF9D0A85-C1F5-455F-B505-E6FDDDACE2E4}"/>
    <dgm:cxn modelId="{19648E62-9F28-411C-8C25-FEE69B1055D0}" type="presOf" srcId="{5EC2D996-44A3-4108-840B-63D81F3124FD}" destId="{78D28929-022E-43FB-A7D2-5DDF1E1EA18C}" srcOrd="0" destOrd="0" presId="urn:microsoft.com/office/officeart/2005/8/layout/list1"/>
    <dgm:cxn modelId="{62FAB54A-8D60-4DC7-958B-EE3F3821CFDE}" type="presOf" srcId="{8D2032AE-0536-4AFE-8F7B-A82748C99901}" destId="{3E0E29E4-BB44-4872-8331-B63858B3C3EE}" srcOrd="0" destOrd="2" presId="urn:microsoft.com/office/officeart/2005/8/layout/list1"/>
    <dgm:cxn modelId="{A967BF6D-85FC-43BB-8560-E77E379610AD}" type="presOf" srcId="{031FA7C5-BF93-456E-B27F-C31F13921988}" destId="{96C69E07-0501-4F4C-AF40-D3B1C0EC96CA}" srcOrd="0" destOrd="0" presId="urn:microsoft.com/office/officeart/2005/8/layout/list1"/>
    <dgm:cxn modelId="{FB3B5677-8994-4D21-9977-65D926D36579}" srcId="{63E57837-36C5-42B4-AB65-6D29FABCBFD1}" destId="{50A57180-B7E3-4CA8-93C8-7D9C69A2B1D2}" srcOrd="0" destOrd="0" parTransId="{A1CDA008-D504-4AA6-9317-279E785DF922}" sibTransId="{C1E87310-6C26-4FA8-AC2B-A74FF58590F0}"/>
    <dgm:cxn modelId="{C69A5D7F-2885-499D-AF8A-430E028CF640}" type="presOf" srcId="{63E57837-36C5-42B4-AB65-6D29FABCBFD1}" destId="{44C2205E-CF76-48D3-9953-05FA886B609A}" srcOrd="0" destOrd="0" presId="urn:microsoft.com/office/officeart/2005/8/layout/list1"/>
    <dgm:cxn modelId="{260D759C-2D06-486F-952E-50034DA7CC5E}" type="presOf" srcId="{0D50101B-7847-46B2-A182-17F98669BC2B}" destId="{3E0E29E4-BB44-4872-8331-B63858B3C3EE}" srcOrd="0" destOrd="3" presId="urn:microsoft.com/office/officeart/2005/8/layout/list1"/>
    <dgm:cxn modelId="{F42A89AE-0D57-4E3E-AA7B-E59573FD48EA}" srcId="{63E57837-36C5-42B4-AB65-6D29FABCBFD1}" destId="{0D50101B-7847-46B2-A182-17F98669BC2B}" srcOrd="3" destOrd="0" parTransId="{85AC1937-704E-417F-B183-D6B0BA2E2130}" sibTransId="{E6657249-6231-44DF-A0ED-EC63C7B03FA0}"/>
    <dgm:cxn modelId="{210072B5-98B9-41C7-A9F2-289DD73D4ADF}" srcId="{63E57837-36C5-42B4-AB65-6D29FABCBFD1}" destId="{82B5E21A-C9D1-4A92-86D6-276111297541}" srcOrd="1" destOrd="0" parTransId="{8BEA025D-4D90-40FE-85BE-C16A4E87F11C}" sibTransId="{FC29C270-BB5C-4134-A576-E7FB3E665BBF}"/>
    <dgm:cxn modelId="{01E862CE-7C89-41E8-9B5A-ACFBA3995969}" type="presOf" srcId="{50A57180-B7E3-4CA8-93C8-7D9C69A2B1D2}" destId="{3E0E29E4-BB44-4872-8331-B63858B3C3EE}" srcOrd="0" destOrd="0" presId="urn:microsoft.com/office/officeart/2005/8/layout/list1"/>
    <dgm:cxn modelId="{B26F0CCF-E7AA-43C0-B3C7-CDBB7527CA06}" type="presOf" srcId="{82B5E21A-C9D1-4A92-86D6-276111297541}" destId="{3E0E29E4-BB44-4872-8331-B63858B3C3EE}" srcOrd="0" destOrd="1" presId="urn:microsoft.com/office/officeart/2005/8/layout/list1"/>
    <dgm:cxn modelId="{A3FD88F7-F69D-4073-955B-D74A7686F1C5}" type="presOf" srcId="{63E57837-36C5-42B4-AB65-6D29FABCBFD1}" destId="{25F17E87-5C49-4154-8275-2A1A175CD52F}" srcOrd="1" destOrd="0" presId="urn:microsoft.com/office/officeart/2005/8/layout/list1"/>
    <dgm:cxn modelId="{81BC5049-D132-4876-B81F-FEC385173585}" type="presParOf" srcId="{96C69E07-0501-4F4C-AF40-D3B1C0EC96CA}" destId="{02263A4B-9ECE-43B6-BC95-EFA815E9B6F6}" srcOrd="0" destOrd="0" presId="urn:microsoft.com/office/officeart/2005/8/layout/list1"/>
    <dgm:cxn modelId="{CB7D9CC3-8075-44DA-92EF-44DE4CFE69F4}" type="presParOf" srcId="{02263A4B-9ECE-43B6-BC95-EFA815E9B6F6}" destId="{78D28929-022E-43FB-A7D2-5DDF1E1EA18C}" srcOrd="0" destOrd="0" presId="urn:microsoft.com/office/officeart/2005/8/layout/list1"/>
    <dgm:cxn modelId="{CE5AEB4F-9E02-4441-95BA-E0293911CA39}" type="presParOf" srcId="{02263A4B-9ECE-43B6-BC95-EFA815E9B6F6}" destId="{DAA5AD62-CA1D-494A-B1B3-C539C68C4A69}" srcOrd="1" destOrd="0" presId="urn:microsoft.com/office/officeart/2005/8/layout/list1"/>
    <dgm:cxn modelId="{DAED2931-8325-4CFC-B381-C3CDF0F5D330}" type="presParOf" srcId="{96C69E07-0501-4F4C-AF40-D3B1C0EC96CA}" destId="{38EB53FD-26AF-485F-B11C-A0C17AC37B07}" srcOrd="1" destOrd="0" presId="urn:microsoft.com/office/officeart/2005/8/layout/list1"/>
    <dgm:cxn modelId="{932CB7BC-42A1-4F59-8A3C-B7979CE0D937}" type="presParOf" srcId="{96C69E07-0501-4F4C-AF40-D3B1C0EC96CA}" destId="{5AE49F74-7C23-45E4-85FD-93955C2D75AC}" srcOrd="2" destOrd="0" presId="urn:microsoft.com/office/officeart/2005/8/layout/list1"/>
    <dgm:cxn modelId="{C3654036-37EC-4CC5-BD52-4E6C7980E0AA}" type="presParOf" srcId="{96C69E07-0501-4F4C-AF40-D3B1C0EC96CA}" destId="{DB6A7D5C-4B53-481D-9F89-9B15D975329C}" srcOrd="3" destOrd="0" presId="urn:microsoft.com/office/officeart/2005/8/layout/list1"/>
    <dgm:cxn modelId="{D5953DE6-CD04-459F-875A-3947503B69F1}" type="presParOf" srcId="{96C69E07-0501-4F4C-AF40-D3B1C0EC96CA}" destId="{96CFD0CE-6679-4B9A-8BE5-07D1A5B2514E}" srcOrd="4" destOrd="0" presId="urn:microsoft.com/office/officeart/2005/8/layout/list1"/>
    <dgm:cxn modelId="{6633693D-3228-4EF9-A5DF-DBDB56BB7F8D}" type="presParOf" srcId="{96CFD0CE-6679-4B9A-8BE5-07D1A5B2514E}" destId="{44C2205E-CF76-48D3-9953-05FA886B609A}" srcOrd="0" destOrd="0" presId="urn:microsoft.com/office/officeart/2005/8/layout/list1"/>
    <dgm:cxn modelId="{CB658A68-A93B-414A-BDC8-9EBEBDD79552}" type="presParOf" srcId="{96CFD0CE-6679-4B9A-8BE5-07D1A5B2514E}" destId="{25F17E87-5C49-4154-8275-2A1A175CD52F}" srcOrd="1" destOrd="0" presId="urn:microsoft.com/office/officeart/2005/8/layout/list1"/>
    <dgm:cxn modelId="{60D60D81-95A7-4346-AC29-838526A28B12}" type="presParOf" srcId="{96C69E07-0501-4F4C-AF40-D3B1C0EC96CA}" destId="{1A816405-C8FF-4FF4-840C-192CBFF4DD55}" srcOrd="5" destOrd="0" presId="urn:microsoft.com/office/officeart/2005/8/layout/list1"/>
    <dgm:cxn modelId="{4D146B1A-A12B-4B01-892F-2FE506847AE5}" type="presParOf" srcId="{96C69E07-0501-4F4C-AF40-D3B1C0EC96CA}" destId="{3E0E29E4-BB44-4872-8331-B63858B3C3EE}" srcOrd="6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E49F74-7C23-45E4-85FD-93955C2D75AC}">
      <dsp:nvSpPr>
        <dsp:cNvPr id="0" name=""/>
        <dsp:cNvSpPr/>
      </dsp:nvSpPr>
      <dsp:spPr>
        <a:xfrm>
          <a:off x="0" y="370039"/>
          <a:ext cx="4706803" cy="630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A5AD62-CA1D-494A-B1B3-C539C68C4A69}">
      <dsp:nvSpPr>
        <dsp:cNvPr id="0" name=""/>
        <dsp:cNvSpPr/>
      </dsp:nvSpPr>
      <dsp:spPr>
        <a:xfrm>
          <a:off x="235340" y="1039"/>
          <a:ext cx="3294762" cy="738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4534" tIns="0" rIns="124534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500" i="1" u="sng" kern="1200"/>
            <a:t>Appraising in detail?</a:t>
          </a:r>
          <a:endParaRPr lang="en-US" sz="2500" kern="1200"/>
        </a:p>
      </dsp:txBody>
      <dsp:txXfrm>
        <a:off x="271366" y="37065"/>
        <a:ext cx="3222710" cy="665948"/>
      </dsp:txXfrm>
    </dsp:sp>
    <dsp:sp modelId="{3E0E29E4-BB44-4872-8331-B63858B3C3EE}">
      <dsp:nvSpPr>
        <dsp:cNvPr id="0" name=""/>
        <dsp:cNvSpPr/>
      </dsp:nvSpPr>
      <dsp:spPr>
        <a:xfrm>
          <a:off x="0" y="1504039"/>
          <a:ext cx="4706803" cy="22837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5300" tIns="520700" rIns="365300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b="1" kern="1200"/>
            <a:t>Musical Forms and Devices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b="1" kern="1200"/>
            <a:t>Music for Ensembles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b="1" kern="1200"/>
            <a:t>Film Music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b="1" kern="1200"/>
            <a:t>Popular Music</a:t>
          </a:r>
          <a:endParaRPr lang="en-US" sz="2500" kern="1200"/>
        </a:p>
      </dsp:txBody>
      <dsp:txXfrm>
        <a:off x="0" y="1504039"/>
        <a:ext cx="4706803" cy="2283750"/>
      </dsp:txXfrm>
    </dsp:sp>
    <dsp:sp modelId="{25F17E87-5C49-4154-8275-2A1A175CD52F}">
      <dsp:nvSpPr>
        <dsp:cNvPr id="0" name=""/>
        <dsp:cNvSpPr/>
      </dsp:nvSpPr>
      <dsp:spPr>
        <a:xfrm>
          <a:off x="235340" y="1135039"/>
          <a:ext cx="3294762" cy="738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4534" tIns="0" rIns="124534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2500" kern="1200"/>
            <a:t>Four areas of study:</a:t>
          </a:r>
          <a:endParaRPr lang="en-US" sz="2500" kern="1200"/>
        </a:p>
      </dsp:txBody>
      <dsp:txXfrm>
        <a:off x="271366" y="1171065"/>
        <a:ext cx="3222710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91178-905E-4181-A080-73FBE2A7F10F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C0C31-3BFD-43A2-B8EE-356E8F332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55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49B93-516E-447E-9C4C-C287614C6398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908AF-65BE-457F-9D87-289A548E6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20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908AF-65BE-457F-9D87-289A548E61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18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F90B-C740-4A06-9FBE-72468E047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415181-F153-4123-8A8D-CDAB43E14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06037-E247-440A-B119-7649364E3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7B1E0-F476-4322-AA53-0018286DBC2F}" type="datetime1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37E94-B628-4124-B076-40C329C6F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F8B1D-21CF-4888-A12F-FF4709E5B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21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E7BA8-0A18-41C2-AC66-475EB924D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628B2B-867A-4B79-895F-E00A5CA6F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7EE7F-BBDA-4A0C-AA9A-07F5C3410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E9944-B6E8-44FA-B3BC-28C8F3B97A63}" type="datetime1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37BCC-D3ED-40B7-815E-AA1838988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8AEB0-222C-464F-BC21-17E2E8A3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5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38462C-8DAF-4B4E-8A32-C8C253A1A8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80719-17EE-4131-BF5A-AB2BD5505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BC3E1-25C2-447F-BC24-BFF89E05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BA2A-22AB-40C3-A6FE-08AE8F5EAD50}" type="datetime1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D4FF0-01BE-4DE8-818E-BE040D8FE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97EAC-B1F9-47BE-BFA7-A2EDE4464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6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E753D-B5A2-45D1-928E-1EE256D2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9AA75-BEFC-4143-8AD7-9FA6147F6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1ED65-2A22-4974-ACE7-C2FFD509A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9E97-DADD-4C08-B07A-21ABC2EC9C0C}" type="datetime1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38979-520B-460A-8E97-A88B54138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1C45B-1BC4-44A3-A270-1CE80BCA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47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588A-6040-4BD9-BCFB-B8B9DA4B9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00F79-6EE7-4DE1-90FF-8F6F97416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BFDE4-7820-4545-9B9F-DF3CAD97E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6430-5DC0-47CA-BF30-F2CEF34F1CCC}" type="datetime1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EAF46-DF38-41B5-8837-91958A679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C00E0-036E-4014-9A7A-BD99BEFDE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99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B180B-43F7-482C-B4DD-E51F12D3D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BE793-017E-4B9A-98A2-B27725B6E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05C46-3221-42A8-B155-1B4E35677D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12334-516C-4C0D-A7FF-0CE995270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2E9D0-9F88-4809-9326-E87DB6BC4685}" type="datetime1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22051C-B597-402F-B67D-761D7D637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EF7FDF-1CC7-4652-9520-D5533476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04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9CB17-D5CA-445B-9793-17D766EB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8CE96-4ED4-429A-91B2-E3032332C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D8DBE-E5EB-4DED-8A0B-E25179D8E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313E7-8BA4-47DA-8664-A7E5906E71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7B6809-6C3E-489C-8DEF-A853E9563A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61CC2-7B77-4CD6-B0C3-2E1918A04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D937-36D5-440B-91A0-6786F6EDBFCD}" type="datetime1">
              <a:rPr lang="en-US" smtClean="0"/>
              <a:t>1/28/2021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2B3445-1AFB-4D51-A9B0-EA2FD8F89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35AA90-06F4-4066-B36B-9E91B656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62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60F25-19A7-4B17-A03C-8AFD46DC3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78A16D-EAE9-4256-BBC6-5FAC9EE51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020A-2292-4331-AC54-713AADF8BC0C}" type="datetime1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C12E4C-44AA-475E-B572-D37CCF3B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2BDA4-D71B-477F-A1ED-19DB2D3D5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05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A9F4B1-3140-4025-B34D-3C90EC34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9A559-F34C-48D0-A2A2-37B0B078BBAB}" type="datetime1">
              <a:rPr lang="en-US" smtClean="0"/>
              <a:t>1/28/2021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97C7B4-5D54-4E2B-A71A-D3FCC13CB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A7F3C-67A4-4344-986E-9E88259E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64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EBF0E-BAAB-4730-AF2B-AAA30B7D8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44DD0-402A-49BA-85B8-C5CC0351C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DA746B-E0A4-457A-8F56-8C9109715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BE9C5-FEA3-47FD-9D35-A69FC1E0E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B5B2-44EC-4F73-968D-750C1952CA62}" type="datetime1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0B8B7-091F-49AB-9699-3D4063FE3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C9832-A443-46CF-A0D8-679596353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45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EFEB3-C984-426B-A09C-282B477BB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8A78D-6471-41CA-B307-5884F6551F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A86D6-A3CA-4249-BD6F-20BF46AF4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71C49-1FAA-441F-A34A-78E12E55E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9984-D554-4F72-BAB6-CB2CCA8D58F4}" type="datetime1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94C902-1635-445D-B25D-D82DD65B4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F9C08-C5F7-43A9-8A03-9321A5B1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21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A69874-A4BE-42D8-AD3E-CE24B5747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6555B-7D61-43FE-AAA8-D85D89972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95661-DAFD-40D9-AF4E-A6D46FD267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C73E2-E386-4A38-B838-238D9BA645F8}" type="datetime1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8CBE4-AD13-4A7E-A323-CD19F8499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FD31B-BEDF-4DD5-A433-B7F98BFB3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68D91-5085-43EA-8734-9AB23AC09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63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image" Target="../media/image3.jpeg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iano">
            <a:extLst>
              <a:ext uri="{FF2B5EF4-FFF2-40B4-BE49-F238E27FC236}">
                <a16:creationId xmlns:a16="http://schemas.microsoft.com/office/drawing/2014/main" id="{45AB7B8D-08A6-459F-A626-858082719E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98" b="1153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  <a:latin typeface="Bookman Old Style" panose="02050604050505020204" pitchFamily="18" charset="0"/>
              </a:rPr>
              <a:t>Why choose GCSE Music?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i="1">
                <a:solidFill>
                  <a:srgbClr val="FFFFFF"/>
                </a:solidFill>
                <a:latin typeface="Bookman Old Style" panose="02050604050505020204" pitchFamily="18" charset="0"/>
              </a:rPr>
              <a:t>Eduqas GCSE Music </a:t>
            </a:r>
          </a:p>
          <a:p>
            <a:r>
              <a:rPr lang="en-US" i="1">
                <a:solidFill>
                  <a:srgbClr val="FFFFFF"/>
                </a:solidFill>
                <a:latin typeface="Bookman Old Style" panose="02050604050505020204" pitchFamily="18" charset="0"/>
              </a:rPr>
              <a:t>@ Abbeyfield School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3B7041-B15D-4922-9661-AAD231635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21680" y="5369748"/>
            <a:ext cx="609600" cy="6096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11167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8" r="9806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6" name="Picture 17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i="1" u="sng" dirty="0">
                <a:solidFill>
                  <a:srgbClr val="000000"/>
                </a:solidFill>
                <a:latin typeface="Bookman Old Style" panose="02050604050505020204" pitchFamily="18" charset="0"/>
              </a:rPr>
              <a:t>So what is involved?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n-GB" sz="1700" dirty="0">
                <a:solidFill>
                  <a:srgbClr val="000000"/>
                </a:solidFill>
                <a:latin typeface="Bookman Old Style" panose="02050604050505020204" pitchFamily="18" charset="0"/>
              </a:rPr>
              <a:t>Three aspects: </a:t>
            </a:r>
          </a:p>
          <a:p>
            <a:pPr lvl="1"/>
            <a:r>
              <a:rPr lang="en-GB" sz="17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Composing</a:t>
            </a:r>
            <a:r>
              <a:rPr lang="en-GB" sz="1700" dirty="0">
                <a:solidFill>
                  <a:srgbClr val="000000"/>
                </a:solidFill>
                <a:latin typeface="Bookman Old Style" panose="02050604050505020204" pitchFamily="18" charset="0"/>
              </a:rPr>
              <a:t> – creating your own music</a:t>
            </a:r>
            <a:br>
              <a:rPr lang="en-GB" sz="1700" dirty="0">
                <a:solidFill>
                  <a:srgbClr val="000000"/>
                </a:solidFill>
                <a:latin typeface="Bookman Old Style" panose="02050604050505020204" pitchFamily="18" charset="0"/>
              </a:rPr>
            </a:br>
            <a:r>
              <a:rPr lang="en-GB" sz="1700" dirty="0">
                <a:solidFill>
                  <a:srgbClr val="000000"/>
                </a:solidFill>
                <a:latin typeface="Bookman Old Style" panose="02050604050505020204" pitchFamily="18" charset="0"/>
              </a:rPr>
              <a:t>using music technology</a:t>
            </a:r>
          </a:p>
          <a:p>
            <a:pPr lvl="1"/>
            <a:r>
              <a:rPr lang="en-GB" sz="17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Performing</a:t>
            </a:r>
            <a:r>
              <a:rPr lang="en-GB" sz="1700" dirty="0">
                <a:solidFill>
                  <a:srgbClr val="000000"/>
                </a:solidFill>
                <a:latin typeface="Bookman Old Style" panose="02050604050505020204" pitchFamily="18" charset="0"/>
              </a:rPr>
              <a:t> – performing solo and as</a:t>
            </a:r>
            <a:br>
              <a:rPr lang="en-GB" sz="1700" dirty="0">
                <a:solidFill>
                  <a:srgbClr val="000000"/>
                </a:solidFill>
                <a:latin typeface="Bookman Old Style" panose="02050604050505020204" pitchFamily="18" charset="0"/>
              </a:rPr>
            </a:br>
            <a:r>
              <a:rPr lang="en-GB" sz="1700" dirty="0">
                <a:solidFill>
                  <a:srgbClr val="000000"/>
                </a:solidFill>
                <a:latin typeface="Bookman Old Style" panose="02050604050505020204" pitchFamily="18" charset="0"/>
              </a:rPr>
              <a:t>part of a group/ensemble</a:t>
            </a:r>
          </a:p>
          <a:p>
            <a:pPr lvl="1"/>
            <a:r>
              <a:rPr lang="en-GB" sz="17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Appraising</a:t>
            </a:r>
            <a:r>
              <a:rPr lang="en-GB" sz="1700" dirty="0">
                <a:solidFill>
                  <a:srgbClr val="000000"/>
                </a:solidFill>
                <a:latin typeface="Bookman Old Style" panose="02050604050505020204" pitchFamily="18" charset="0"/>
              </a:rPr>
              <a:t> – studying and analysing</a:t>
            </a:r>
            <a:br>
              <a:rPr lang="en-GB" sz="1700" dirty="0">
                <a:solidFill>
                  <a:srgbClr val="000000"/>
                </a:solidFill>
                <a:latin typeface="Bookman Old Style" panose="02050604050505020204" pitchFamily="18" charset="0"/>
              </a:rPr>
            </a:br>
            <a:r>
              <a:rPr lang="en-GB" sz="1700" dirty="0">
                <a:solidFill>
                  <a:srgbClr val="000000"/>
                </a:solidFill>
                <a:latin typeface="Bookman Old Style" panose="02050604050505020204" pitchFamily="18" charset="0"/>
              </a:rPr>
              <a:t>2 pieces of music, as well as ‘wider </a:t>
            </a:r>
            <a:br>
              <a:rPr lang="en-GB" sz="1700" dirty="0">
                <a:solidFill>
                  <a:srgbClr val="000000"/>
                </a:solidFill>
                <a:latin typeface="Bookman Old Style" panose="02050604050505020204" pitchFamily="18" charset="0"/>
              </a:rPr>
            </a:br>
            <a:r>
              <a:rPr lang="en-GB" sz="1700" dirty="0">
                <a:solidFill>
                  <a:srgbClr val="000000"/>
                </a:solidFill>
                <a:latin typeface="Bookman Old Style" panose="02050604050505020204" pitchFamily="18" charset="0"/>
              </a:rPr>
              <a:t>listening’ from many different styles </a:t>
            </a:r>
            <a:br>
              <a:rPr lang="en-GB" sz="1700" dirty="0">
                <a:solidFill>
                  <a:srgbClr val="000000"/>
                </a:solidFill>
                <a:latin typeface="Bookman Old Style" panose="02050604050505020204" pitchFamily="18" charset="0"/>
              </a:rPr>
            </a:br>
            <a:r>
              <a:rPr lang="en-GB" sz="1700" dirty="0">
                <a:solidFill>
                  <a:srgbClr val="000000"/>
                </a:solidFill>
                <a:latin typeface="Bookman Old Style" panose="02050604050505020204" pitchFamily="18" charset="0"/>
              </a:rPr>
              <a:t>and genres.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08FF3A-EAB8-43EF-A552-25FA709FF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7638" y="331611"/>
            <a:ext cx="609600" cy="6096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99496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B52A6E-FC77-4001-91A9-A300369904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8" r="9806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  <a:latin typeface="Bookman Old Style" panose="02050604050505020204" pitchFamily="18" charset="0"/>
              </a:rPr>
              <a:t>Why choose GCSE Music?</a:t>
            </a:r>
          </a:p>
        </p:txBody>
      </p:sp>
      <p:graphicFrame>
        <p:nvGraphicFramePr>
          <p:cNvPr id="15" name="Content Placeholder 1">
            <a:extLst>
              <a:ext uri="{FF2B5EF4-FFF2-40B4-BE49-F238E27FC236}">
                <a16:creationId xmlns:a16="http://schemas.microsoft.com/office/drawing/2014/main" id="{608B4877-BC65-4D75-A6CD-12A8B212CD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2002472"/>
              </p:ext>
            </p:extLst>
          </p:nvPr>
        </p:nvGraphicFramePr>
        <p:xfrm>
          <a:off x="804997" y="2272143"/>
          <a:ext cx="4706803" cy="378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9AC865-3AD4-45A5-8F2B-FD4E15C76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6400" y="492227"/>
            <a:ext cx="609600" cy="6096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6683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8" r="9806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i="1" u="sng" dirty="0">
                <a:solidFill>
                  <a:srgbClr val="000000"/>
                </a:solidFill>
                <a:latin typeface="Bookman Old Style" panose="02050604050505020204" pitchFamily="18" charset="0"/>
              </a:rPr>
              <a:t>Appraising in detail?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Bookman Old Style" panose="02050604050505020204" pitchFamily="18" charset="0"/>
              </a:rPr>
              <a:t>Four areas of study have sub-categories:</a:t>
            </a:r>
          </a:p>
          <a:p>
            <a:pPr lvl="1"/>
            <a:r>
              <a:rPr lang="en-GB" sz="20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Musical forms and devices, Bhangra, Musical Theatre, Fusions, Western Classical Music, Baroque, Classical and Romantic music, Jazz and Blues, Pop music, Rock music, Film music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980DB1-0B23-49C1-B816-FC2A4F04F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3489" y="492227"/>
            <a:ext cx="609600" cy="6096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87035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lose-up of sheet music">
            <a:extLst>
              <a:ext uri="{FF2B5EF4-FFF2-40B4-BE49-F238E27FC236}">
                <a16:creationId xmlns:a16="http://schemas.microsoft.com/office/drawing/2014/main" id="{9347CE00-F6DB-4BA0-A66B-A2EA2F6738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2165" r="15599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 fontScale="90000"/>
          </a:bodyPr>
          <a:lstStyle/>
          <a:p>
            <a:r>
              <a:rPr lang="en-GB" sz="4400" i="1" u="sng" dirty="0">
                <a:solidFill>
                  <a:srgbClr val="000000"/>
                </a:solidFill>
                <a:latin typeface="Bookman Old Style" panose="02050604050505020204" pitchFamily="18" charset="0"/>
              </a:rPr>
              <a:t>Why is music a </a:t>
            </a:r>
            <a:r>
              <a:rPr lang="en-GB" sz="4400" b="1" i="1" u="sng" dirty="0">
                <a:solidFill>
                  <a:srgbClr val="000000"/>
                </a:solidFill>
                <a:latin typeface="Bookman Old Style" panose="02050604050505020204" pitchFamily="18" charset="0"/>
              </a:rPr>
              <a:t>sensible</a:t>
            </a:r>
            <a:r>
              <a:rPr lang="en-GB" sz="4400" i="1" u="sng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GB" sz="4400" b="1" i="1" u="sng" dirty="0">
                <a:solidFill>
                  <a:srgbClr val="000000"/>
                </a:solidFill>
                <a:latin typeface="Bookman Old Style" panose="02050604050505020204" pitchFamily="18" charset="0"/>
              </a:rPr>
              <a:t>choice</a:t>
            </a:r>
            <a:r>
              <a:rPr lang="en-GB" sz="4400" i="1" u="sng" dirty="0">
                <a:solidFill>
                  <a:srgbClr val="000000"/>
                </a:solidFill>
                <a:latin typeface="Bookman Old Style" panose="02050604050505020204" pitchFamily="18" charset="0"/>
              </a:rPr>
              <a:t> at GCSE?</a:t>
            </a:r>
            <a:br>
              <a:rPr lang="en-GB" sz="4400" i="1" u="sng" dirty="0">
                <a:solidFill>
                  <a:srgbClr val="000000"/>
                </a:solidFill>
                <a:latin typeface="Bookman Old Style" panose="02050604050505020204" pitchFamily="18" charset="0"/>
              </a:rPr>
            </a:br>
            <a:endParaRPr lang="en-US" dirty="0">
              <a:solidFill>
                <a:srgbClr val="0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n-GB" sz="17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Musical: </a:t>
            </a:r>
            <a:r>
              <a:rPr lang="en-GB" sz="1700" dirty="0">
                <a:solidFill>
                  <a:srgbClr val="000000"/>
                </a:solidFill>
                <a:latin typeface="Bookman Old Style" panose="02050604050505020204" pitchFamily="18" charset="0"/>
              </a:rPr>
              <a:t>students improve their music skills, improving their musicianship, and ability to perform, compose and analyse.</a:t>
            </a:r>
          </a:p>
          <a:p>
            <a:endParaRPr lang="en-GB" sz="17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r>
              <a:rPr lang="en-GB" sz="17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Non-musical: </a:t>
            </a:r>
            <a:r>
              <a:rPr lang="en-GB" sz="1700" dirty="0">
                <a:solidFill>
                  <a:srgbClr val="000000"/>
                </a:solidFill>
                <a:latin typeface="Bookman Old Style" panose="02050604050505020204" pitchFamily="18" charset="0"/>
              </a:rPr>
              <a:t>students improve their interpersonal skills, communication skills, and transferable skills (skills used in other subjects).</a:t>
            </a:r>
            <a:endParaRPr lang="en-GB" sz="1700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69B878-1A7B-483B-8277-7A77ED19B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9872" y="636411"/>
            <a:ext cx="609600" cy="6096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59379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lose-up of sheet music">
            <a:extLst>
              <a:ext uri="{FF2B5EF4-FFF2-40B4-BE49-F238E27FC236}">
                <a16:creationId xmlns:a16="http://schemas.microsoft.com/office/drawing/2014/main" id="{2EC6DFB8-6A3D-43B1-AA9F-25C522C155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2166" r="15598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i="1" u="sng" dirty="0">
                <a:solidFill>
                  <a:srgbClr val="000000"/>
                </a:solidFill>
                <a:latin typeface="Bookman Old Style" panose="02050604050505020204" pitchFamily="18" charset="0"/>
              </a:rPr>
              <a:t>What do the students say?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endParaRPr lang="en-GB" sz="20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GB" sz="2000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“</a:t>
            </a:r>
            <a:r>
              <a:rPr lang="en-GB" sz="2000" b="1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Music is great </a:t>
            </a:r>
            <a:r>
              <a:rPr lang="en-GB" sz="2000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– I look forward to it every week – whilst still being </a:t>
            </a:r>
            <a:r>
              <a:rPr lang="en-GB" sz="2000" b="1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challenging</a:t>
            </a:r>
            <a:r>
              <a:rPr lang="en-GB" sz="2000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, it is an </a:t>
            </a:r>
            <a:r>
              <a:rPr lang="en-GB" sz="2000" b="1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opportunity</a:t>
            </a:r>
            <a:r>
              <a:rPr lang="en-GB" sz="2000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r>
              <a:rPr lang="en-GB" sz="2000" b="1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for us to escape</a:t>
            </a:r>
            <a:r>
              <a:rPr lang="en-GB" sz="2000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 the heavy writing and reading from other subjects – the </a:t>
            </a:r>
            <a:r>
              <a:rPr lang="en-GB" sz="2000" b="1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practical elements </a:t>
            </a:r>
            <a:r>
              <a:rPr lang="en-GB" sz="2000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allow us the freedom to be </a:t>
            </a:r>
            <a:r>
              <a:rPr lang="en-GB" sz="2000" b="1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creative</a:t>
            </a:r>
            <a:r>
              <a:rPr lang="en-GB" sz="2000" i="1" dirty="0">
                <a:solidFill>
                  <a:srgbClr val="000000"/>
                </a:solidFill>
                <a:latin typeface="Bookman Old Style" panose="02050604050505020204" pitchFamily="18" charset="0"/>
              </a:rPr>
              <a:t> and does not restrict us”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84D5EA-9074-43D5-A59B-27387A27D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3489" y="632977"/>
            <a:ext cx="609600" cy="6096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718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lose-up of sheet music">
            <a:extLst>
              <a:ext uri="{FF2B5EF4-FFF2-40B4-BE49-F238E27FC236}">
                <a16:creationId xmlns:a16="http://schemas.microsoft.com/office/drawing/2014/main" id="{26E5C562-42F9-42A8-92BF-74CE4760B0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2164" r="15600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 fontScale="90000"/>
          </a:bodyPr>
          <a:lstStyle/>
          <a:p>
            <a:r>
              <a:rPr lang="en-GB" sz="4400" i="1" u="sng" dirty="0">
                <a:solidFill>
                  <a:srgbClr val="000000"/>
                </a:solidFill>
                <a:latin typeface="Bookman Old Style" panose="02050604050505020204" pitchFamily="18" charset="0"/>
              </a:rPr>
              <a:t>How does it follow on from Year 9?</a:t>
            </a:r>
            <a:endParaRPr lang="en-US" dirty="0">
              <a:solidFill>
                <a:srgbClr val="0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n-US" altLang="en-US" sz="1600" dirty="0">
                <a:solidFill>
                  <a:srgbClr val="000000"/>
                </a:solidFill>
                <a:latin typeface="Bookman Old Style" panose="02050604050505020204" pitchFamily="18" charset="0"/>
                <a:ea typeface="ヒラギノ角ゴ Pro W3" charset="-128"/>
              </a:rPr>
              <a:t>GCSE music will add to knowledge previously gained, and allow pupils to develop further in the following areas:</a:t>
            </a:r>
          </a:p>
          <a:p>
            <a:pPr lvl="1"/>
            <a:endParaRPr lang="en-US" altLang="en-US" sz="1600" dirty="0">
              <a:solidFill>
                <a:srgbClr val="000000"/>
              </a:solidFill>
              <a:latin typeface="Bookman Old Style" panose="02050604050505020204" pitchFamily="18" charset="0"/>
              <a:ea typeface="ヒラギノ角ゴ Pro W3" charset="-128"/>
            </a:endParaRPr>
          </a:p>
          <a:p>
            <a:pPr lvl="1"/>
            <a:r>
              <a:rPr lang="en-US" altLang="en-US" sz="1600" dirty="0">
                <a:solidFill>
                  <a:srgbClr val="000000"/>
                </a:solidFill>
                <a:latin typeface="Bookman Old Style" panose="02050604050505020204" pitchFamily="18" charset="0"/>
                <a:ea typeface="ヒラギノ角ゴ Pro W3" charset="-128"/>
              </a:rPr>
              <a:t>Performing as a soloist, and as part of a group or ensemble</a:t>
            </a:r>
          </a:p>
          <a:p>
            <a:pPr lvl="1"/>
            <a:r>
              <a:rPr lang="en-US" altLang="en-US" sz="1600" dirty="0">
                <a:solidFill>
                  <a:srgbClr val="000000"/>
                </a:solidFill>
                <a:latin typeface="Bookman Old Style" panose="02050604050505020204" pitchFamily="18" charset="0"/>
                <a:ea typeface="ヒラギノ角ゴ Pro W3" charset="-128"/>
              </a:rPr>
              <a:t>Developing composition techniques to cover all genres of music</a:t>
            </a:r>
          </a:p>
          <a:p>
            <a:pPr lvl="1"/>
            <a:r>
              <a:rPr lang="en-US" altLang="en-US" sz="1600" dirty="0">
                <a:solidFill>
                  <a:srgbClr val="000000"/>
                </a:solidFill>
                <a:latin typeface="Bookman Old Style" panose="02050604050505020204" pitchFamily="18" charset="0"/>
                <a:ea typeface="ヒラギノ角ゴ Pro W3" charset="-128"/>
              </a:rPr>
              <a:t>Listening to a wide variety of music, and commenting and sharing thoughts with fellow students</a:t>
            </a:r>
          </a:p>
          <a:p>
            <a:pPr lvl="1"/>
            <a:r>
              <a:rPr lang="en-US" altLang="en-US" sz="1600" dirty="0">
                <a:solidFill>
                  <a:srgbClr val="000000"/>
                </a:solidFill>
                <a:latin typeface="Bookman Old Style" panose="02050604050505020204" pitchFamily="18" charset="0"/>
                <a:ea typeface="ヒラギノ角ゴ Pro W3" charset="-128"/>
              </a:rPr>
              <a:t>Exposure to historical and cultural context of music</a:t>
            </a:r>
          </a:p>
          <a:p>
            <a:endParaRPr lang="en-GB" sz="1600" i="1" u="sng" dirty="0">
              <a:solidFill>
                <a:srgbClr val="0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E3BF94-F073-44DD-ACEF-ECFFA022E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9577" y="331611"/>
            <a:ext cx="609600" cy="6096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53485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7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4105" y="802955"/>
            <a:ext cx="5056248" cy="1454051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GB" sz="4400" i="1" u="sng" dirty="0">
                <a:solidFill>
                  <a:srgbClr val="000000"/>
                </a:solidFill>
                <a:latin typeface="Bookman Old Style" panose="02050604050505020204" pitchFamily="18" charset="0"/>
              </a:rPr>
              <a:t>Entry Requirements for GCSE Music </a:t>
            </a:r>
          </a:p>
        </p:txBody>
      </p:sp>
      <p:sp>
        <p:nvSpPr>
          <p:cNvPr id="22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3052" b="-1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altLang="en-US" sz="1400" dirty="0">
                <a:solidFill>
                  <a:srgbClr val="000000"/>
                </a:solidFill>
                <a:latin typeface="Bookman Old Style" panose="02050604050505020204" pitchFamily="18" charset="0"/>
                <a:ea typeface="ヒラギノ角ゴ Pro W3" charset="-128"/>
              </a:rPr>
              <a:t>Unfortunately, the exam board specifies that </a:t>
            </a:r>
            <a:br>
              <a:rPr lang="en-US" altLang="en-US" sz="1400" dirty="0">
                <a:solidFill>
                  <a:srgbClr val="000000"/>
                </a:solidFill>
                <a:latin typeface="Bookman Old Style" panose="02050604050505020204" pitchFamily="18" charset="0"/>
                <a:ea typeface="ヒラギノ角ゴ Pro W3" charset="-128"/>
              </a:rPr>
            </a:br>
            <a:r>
              <a:rPr lang="en-US" altLang="en-US" sz="1400" dirty="0">
                <a:solidFill>
                  <a:srgbClr val="000000"/>
                </a:solidFill>
                <a:latin typeface="Bookman Old Style" panose="02050604050505020204" pitchFamily="18" charset="0"/>
                <a:ea typeface="ヒラギノ角ゴ Pro W3" charset="-128"/>
              </a:rPr>
              <a:t>students should be performing pieces of at least Grade 3 standard when they record their </a:t>
            </a:r>
            <a:br>
              <a:rPr lang="en-US" altLang="en-US" sz="1400" dirty="0">
                <a:solidFill>
                  <a:srgbClr val="000000"/>
                </a:solidFill>
                <a:latin typeface="Bookman Old Style" panose="02050604050505020204" pitchFamily="18" charset="0"/>
                <a:ea typeface="ヒラギノ角ゴ Pro W3" charset="-128"/>
              </a:rPr>
            </a:br>
            <a:r>
              <a:rPr lang="en-US" altLang="en-US" sz="1400" dirty="0">
                <a:solidFill>
                  <a:srgbClr val="000000"/>
                </a:solidFill>
                <a:latin typeface="Bookman Old Style" panose="02050604050505020204" pitchFamily="18" charset="0"/>
                <a:ea typeface="ヒラギノ角ゴ Pro W3" charset="-128"/>
              </a:rPr>
              <a:t>performances in year 11, (to be able to achieve full marks). </a:t>
            </a:r>
          </a:p>
          <a:p>
            <a:endParaRPr lang="en-US" altLang="en-US" sz="1400" dirty="0">
              <a:solidFill>
                <a:srgbClr val="000000"/>
              </a:solidFill>
              <a:latin typeface="Bookman Old Style" panose="02050604050505020204" pitchFamily="18" charset="0"/>
              <a:ea typeface="ヒラギノ角ゴ Pro W3" charset="-128"/>
            </a:endParaRPr>
          </a:p>
          <a:p>
            <a:r>
              <a:rPr lang="en-US" altLang="en-US" sz="1400" dirty="0">
                <a:solidFill>
                  <a:srgbClr val="000000"/>
                </a:solidFill>
                <a:latin typeface="Bookman Old Style" panose="02050604050505020204" pitchFamily="18" charset="0"/>
                <a:ea typeface="ヒラギノ角ゴ Pro W3" charset="-128"/>
              </a:rPr>
              <a:t>Therefore, it is essential that all students </a:t>
            </a:r>
            <a:br>
              <a:rPr lang="en-US" altLang="en-US" sz="1400" dirty="0">
                <a:solidFill>
                  <a:srgbClr val="000000"/>
                </a:solidFill>
                <a:latin typeface="Bookman Old Style" panose="02050604050505020204" pitchFamily="18" charset="0"/>
                <a:ea typeface="ヒラギノ角ゴ Pro W3" charset="-128"/>
              </a:rPr>
            </a:br>
            <a:r>
              <a:rPr lang="en-US" altLang="en-US" sz="1400" dirty="0">
                <a:solidFill>
                  <a:srgbClr val="000000"/>
                </a:solidFill>
                <a:latin typeface="Bookman Old Style" panose="02050604050505020204" pitchFamily="18" charset="0"/>
                <a:ea typeface="ヒラギノ角ゴ Pro W3" charset="-128"/>
              </a:rPr>
              <a:t>are having music lessons with a private </a:t>
            </a:r>
            <a:br>
              <a:rPr lang="en-US" altLang="en-US" sz="1400" dirty="0">
                <a:solidFill>
                  <a:srgbClr val="000000"/>
                </a:solidFill>
                <a:latin typeface="Bookman Old Style" panose="02050604050505020204" pitchFamily="18" charset="0"/>
                <a:ea typeface="ヒラギノ角ゴ Pro W3" charset="-128"/>
              </a:rPr>
            </a:br>
            <a:r>
              <a:rPr lang="en-US" altLang="en-US" sz="1400" dirty="0">
                <a:solidFill>
                  <a:srgbClr val="000000"/>
                </a:solidFill>
                <a:latin typeface="Bookman Old Style" panose="02050604050505020204" pitchFamily="18" charset="0"/>
                <a:ea typeface="ヒラギノ角ゴ Pro W3" charset="-128"/>
              </a:rPr>
              <a:t>teacher on their chosen instrument or voice. </a:t>
            </a:r>
            <a:br>
              <a:rPr lang="en-US" altLang="en-US" sz="1400" dirty="0">
                <a:solidFill>
                  <a:srgbClr val="000000"/>
                </a:solidFill>
                <a:latin typeface="Bookman Old Style" panose="02050604050505020204" pitchFamily="18" charset="0"/>
                <a:ea typeface="ヒラギノ角ゴ Pro W3" charset="-128"/>
              </a:rPr>
            </a:br>
            <a:endParaRPr lang="en-US" altLang="en-US" sz="1400" dirty="0">
              <a:solidFill>
                <a:srgbClr val="000000"/>
              </a:solidFill>
              <a:latin typeface="Bookman Old Style" panose="02050604050505020204" pitchFamily="18" charset="0"/>
              <a:ea typeface="ヒラギノ角ゴ Pro W3" charset="-128"/>
            </a:endParaRPr>
          </a:p>
          <a:p>
            <a:r>
              <a:rPr lang="en-US" altLang="en-US" sz="1400" dirty="0">
                <a:solidFill>
                  <a:srgbClr val="000000"/>
                </a:solidFill>
                <a:latin typeface="Bookman Old Style" panose="02050604050505020204" pitchFamily="18" charset="0"/>
                <a:ea typeface="ヒラギノ角ゴ Pro W3" charset="-128"/>
              </a:rPr>
              <a:t>This can be done inside or outside of school.</a:t>
            </a:r>
          </a:p>
          <a:p>
            <a:endParaRPr lang="en-US" altLang="en-US" sz="1400" dirty="0">
              <a:solidFill>
                <a:srgbClr val="000000"/>
              </a:solidFill>
              <a:latin typeface="Bookman Old Style" panose="02050604050505020204" pitchFamily="18" charset="0"/>
              <a:ea typeface="ヒラギノ角ゴ Pro W3" charset="-128"/>
            </a:endParaRPr>
          </a:p>
          <a:p>
            <a:r>
              <a:rPr lang="en-US" altLang="en-US" sz="1400" dirty="0">
                <a:solidFill>
                  <a:srgbClr val="000000"/>
                </a:solidFill>
                <a:latin typeface="Bookman Old Style" panose="02050604050505020204" pitchFamily="18" charset="0"/>
                <a:ea typeface="ヒラギノ角ゴ Pro W3" charset="-128"/>
              </a:rPr>
              <a:t>If you have questions or concerns about this, please let me know</a:t>
            </a:r>
          </a:p>
          <a:p>
            <a:endParaRPr lang="en-GB" sz="1400" i="1" u="sng" dirty="0">
              <a:solidFill>
                <a:srgbClr val="0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CA5B3E-4EF0-4930-96BC-ECC22895F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6510" y="433819"/>
            <a:ext cx="609600" cy="6096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74631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iano keys">
            <a:extLst>
              <a:ext uri="{FF2B5EF4-FFF2-40B4-BE49-F238E27FC236}">
                <a16:creationId xmlns:a16="http://schemas.microsoft.com/office/drawing/2014/main" id="{2FA5CA41-594C-47B5-B250-4726A15A7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32" r="9091" b="119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Why choose GCSE Music?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500" i="1" u="sng" dirty="0">
                <a:latin typeface="Bookman Old Style" panose="02050604050505020204" pitchFamily="18" charset="0"/>
              </a:rPr>
              <a:t>A summary please?</a:t>
            </a:r>
          </a:p>
          <a:p>
            <a:r>
              <a:rPr lang="en-US" altLang="en-US" sz="1500" dirty="0">
                <a:latin typeface="Bookman Old Style" panose="02050604050505020204" pitchFamily="18" charset="0"/>
                <a:ea typeface="ヒラギノ角ゴ Pro W3" charset="-128"/>
              </a:rPr>
              <a:t>It enables creative learning</a:t>
            </a:r>
          </a:p>
          <a:p>
            <a:r>
              <a:rPr lang="en-US" altLang="en-US" sz="1500" dirty="0">
                <a:latin typeface="Bookman Old Style" panose="02050604050505020204" pitchFamily="18" charset="0"/>
                <a:ea typeface="ヒラギノ角ゴ Pro W3" charset="-128"/>
              </a:rPr>
              <a:t>It allows communication in a unique language</a:t>
            </a:r>
          </a:p>
          <a:p>
            <a:r>
              <a:rPr lang="en-US" altLang="en-US" sz="1500" dirty="0">
                <a:latin typeface="Bookman Old Style" panose="02050604050505020204" pitchFamily="18" charset="0"/>
                <a:ea typeface="ヒラギノ角ゴ Pro W3" charset="-128"/>
              </a:rPr>
              <a:t>It is varied and interesting, and a journey of discovery</a:t>
            </a:r>
          </a:p>
          <a:p>
            <a:r>
              <a:rPr lang="en-US" altLang="en-US" sz="1500" b="1" dirty="0">
                <a:latin typeface="Bookman Old Style" panose="02050604050505020204" pitchFamily="18" charset="0"/>
                <a:ea typeface="ヒラギノ角ゴ Pro W3" charset="-128"/>
              </a:rPr>
              <a:t>It is well respected by top universities</a:t>
            </a:r>
          </a:p>
          <a:p>
            <a:r>
              <a:rPr lang="en-US" altLang="en-US" sz="1500" b="1" dirty="0">
                <a:latin typeface="Bookman Old Style" panose="02050604050505020204" pitchFamily="18" charset="0"/>
                <a:ea typeface="ヒラギノ角ゴ Pro W3" charset="-128"/>
              </a:rPr>
              <a:t>It is fulfilling, challenging and academically rigorous</a:t>
            </a:r>
          </a:p>
          <a:p>
            <a:pPr marL="0" indent="0">
              <a:buNone/>
            </a:pPr>
            <a:endParaRPr lang="en-US" altLang="en-US" sz="1500" b="1" dirty="0">
              <a:latin typeface="Bookman Old Style" panose="02050604050505020204" pitchFamily="18" charset="0"/>
              <a:ea typeface="ヒラギノ角ゴ Pro W3" charset="-128"/>
            </a:endParaRPr>
          </a:p>
          <a:p>
            <a:pPr marL="0" indent="0" algn="ctr">
              <a:buNone/>
            </a:pPr>
            <a:r>
              <a:rPr lang="en-US" altLang="en-US" sz="1500" b="1" dirty="0">
                <a:latin typeface="Bookman Old Style" panose="02050604050505020204" pitchFamily="18" charset="0"/>
                <a:ea typeface="ヒラギノ角ゴ Pro W3" charset="-128"/>
              </a:rPr>
              <a:t>You will perform music, </a:t>
            </a:r>
            <a:br>
              <a:rPr lang="en-US" altLang="en-US" sz="1500" b="1" dirty="0">
                <a:latin typeface="Bookman Old Style" panose="02050604050505020204" pitchFamily="18" charset="0"/>
                <a:ea typeface="ヒラギノ角ゴ Pro W3" charset="-128"/>
              </a:rPr>
            </a:br>
            <a:r>
              <a:rPr lang="en-US" altLang="en-US" sz="1500" b="1" dirty="0">
                <a:latin typeface="Bookman Old Style" panose="02050604050505020204" pitchFamily="18" charset="0"/>
                <a:ea typeface="ヒラギノ角ゴ Pro W3" charset="-128"/>
              </a:rPr>
              <a:t>compose music and </a:t>
            </a:r>
            <a:br>
              <a:rPr lang="en-US" altLang="en-US" sz="1500" b="1" dirty="0">
                <a:latin typeface="Bookman Old Style" panose="02050604050505020204" pitchFamily="18" charset="0"/>
                <a:ea typeface="ヒラギノ角ゴ Pro W3" charset="-128"/>
              </a:rPr>
            </a:br>
            <a:r>
              <a:rPr lang="en-US" altLang="en-US" sz="1500" b="1" dirty="0" err="1">
                <a:latin typeface="Bookman Old Style" panose="02050604050505020204" pitchFamily="18" charset="0"/>
                <a:ea typeface="ヒラギノ角ゴ Pro W3" charset="-128"/>
              </a:rPr>
              <a:t>analyse</a:t>
            </a:r>
            <a:r>
              <a:rPr lang="en-US" altLang="en-US" sz="1500" b="1" dirty="0">
                <a:latin typeface="Bookman Old Style" panose="02050604050505020204" pitchFamily="18" charset="0"/>
                <a:ea typeface="ヒラギノ角ゴ Pro W3" charset="-128"/>
              </a:rPr>
              <a:t> music!</a:t>
            </a:r>
          </a:p>
          <a:p>
            <a:endParaRPr lang="en-US" altLang="en-US" sz="1500" dirty="0">
              <a:latin typeface="Bookman Old Style" panose="02050604050505020204" pitchFamily="18" charset="0"/>
              <a:ea typeface="ヒラギノ角ゴ Pro W3" charset="-128"/>
            </a:endParaRPr>
          </a:p>
          <a:p>
            <a:endParaRPr lang="en-GB" sz="1500" i="1" u="sng" dirty="0">
              <a:latin typeface="Bookman Old Style" panose="02050604050505020204" pitchFamily="18" charset="0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499C1D-CFEB-4E45-B141-72EACCBA6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1560" y="5268891"/>
            <a:ext cx="609600" cy="6096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436203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BA4A5AA-5D68-40C3-B453-CD2CF17FB7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476</Words>
  <Application>Microsoft Office PowerPoint</Application>
  <PresentationFormat>Widescreen</PresentationFormat>
  <Paragraphs>49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Bookman Old Style</vt:lpstr>
      <vt:lpstr>Calibri</vt:lpstr>
      <vt:lpstr>Calibri Light</vt:lpstr>
      <vt:lpstr>Office Theme</vt:lpstr>
      <vt:lpstr>Why choose GCSE Music?</vt:lpstr>
      <vt:lpstr>So what is involved?</vt:lpstr>
      <vt:lpstr>Why choose GCSE Music?</vt:lpstr>
      <vt:lpstr>Appraising in detail?</vt:lpstr>
      <vt:lpstr>Why is music a sensible choice at GCSE? </vt:lpstr>
      <vt:lpstr>What do the students say?</vt:lpstr>
      <vt:lpstr>How does it follow on from Year 9?</vt:lpstr>
      <vt:lpstr>Entry Requirements for GCSE Music </vt:lpstr>
      <vt:lpstr>Why choose GCSE Music?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2021-01-28T10:03:36Z</dcterms:created>
  <dcterms:modified xsi:type="dcterms:W3CDTF">2021-01-28T10:08:26Z</dcterms:modified>
</cp:coreProperties>
</file>