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25686E7-A357-4049-ADD9-C34C07F9443E}" type="datetimeFigureOut">
              <a:rPr lang="en-GB" smtClean="0"/>
              <a:t>20/10/2020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B4799D-A558-401A-ADF9-15B85B95C580}" type="slidenum">
              <a:rPr lang="en-GB" smtClean="0"/>
              <a:t>‹#›</a:t>
            </a:fld>
            <a:endParaRPr lang="en-GB"/>
          </a:p>
        </p:txBody>
      </p:sp>
    </p:spTree>
    <p:extLst>
      <p:ext uri="{BB962C8B-B14F-4D97-AF65-F5344CB8AC3E}">
        <p14:creationId xmlns:p14="http://schemas.microsoft.com/office/powerpoint/2010/main" val="619126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5686E7-A357-4049-ADD9-C34C07F9443E}" type="datetimeFigureOut">
              <a:rPr lang="en-GB" smtClean="0"/>
              <a:t>20/10/2020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B4799D-A558-401A-ADF9-15B85B95C580}" type="slidenum">
              <a:rPr lang="en-GB" smtClean="0"/>
              <a:t>‹#›</a:t>
            </a:fld>
            <a:endParaRPr lang="en-GB"/>
          </a:p>
        </p:txBody>
      </p:sp>
    </p:spTree>
    <p:extLst>
      <p:ext uri="{BB962C8B-B14F-4D97-AF65-F5344CB8AC3E}">
        <p14:creationId xmlns:p14="http://schemas.microsoft.com/office/powerpoint/2010/main" val="488148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5686E7-A357-4049-ADD9-C34C07F9443E}" type="datetimeFigureOut">
              <a:rPr lang="en-GB" smtClean="0"/>
              <a:t>20/10/2020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B4799D-A558-401A-ADF9-15B85B95C580}" type="slidenum">
              <a:rPr lang="en-GB" smtClean="0"/>
              <a:t>‹#›</a:t>
            </a:fld>
            <a:endParaRPr lang="en-GB"/>
          </a:p>
        </p:txBody>
      </p:sp>
    </p:spTree>
    <p:extLst>
      <p:ext uri="{BB962C8B-B14F-4D97-AF65-F5344CB8AC3E}">
        <p14:creationId xmlns:p14="http://schemas.microsoft.com/office/powerpoint/2010/main" val="1054359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5686E7-A357-4049-ADD9-C34C07F9443E}" type="datetimeFigureOut">
              <a:rPr lang="en-GB" smtClean="0"/>
              <a:t>20/10/2020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B4799D-A558-401A-ADF9-15B85B95C580}" type="slidenum">
              <a:rPr lang="en-GB" smtClean="0"/>
              <a:t>‹#›</a:t>
            </a:fld>
            <a:endParaRPr lang="en-GB"/>
          </a:p>
        </p:txBody>
      </p:sp>
    </p:spTree>
    <p:extLst>
      <p:ext uri="{BB962C8B-B14F-4D97-AF65-F5344CB8AC3E}">
        <p14:creationId xmlns:p14="http://schemas.microsoft.com/office/powerpoint/2010/main" val="3005583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25686E7-A357-4049-ADD9-C34C07F9443E}" type="datetimeFigureOut">
              <a:rPr lang="en-GB" smtClean="0"/>
              <a:t>20/10/2020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B4799D-A558-401A-ADF9-15B85B95C580}" type="slidenum">
              <a:rPr lang="en-GB" smtClean="0"/>
              <a:t>‹#›</a:t>
            </a:fld>
            <a:endParaRPr lang="en-GB"/>
          </a:p>
        </p:txBody>
      </p:sp>
    </p:spTree>
    <p:extLst>
      <p:ext uri="{BB962C8B-B14F-4D97-AF65-F5344CB8AC3E}">
        <p14:creationId xmlns:p14="http://schemas.microsoft.com/office/powerpoint/2010/main" val="590577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25686E7-A357-4049-ADD9-C34C07F9443E}" type="datetimeFigureOut">
              <a:rPr lang="en-GB" smtClean="0"/>
              <a:t>20/10/2020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B4799D-A558-401A-ADF9-15B85B95C580}" type="slidenum">
              <a:rPr lang="en-GB" smtClean="0"/>
              <a:t>‹#›</a:t>
            </a:fld>
            <a:endParaRPr lang="en-GB"/>
          </a:p>
        </p:txBody>
      </p:sp>
    </p:spTree>
    <p:extLst>
      <p:ext uri="{BB962C8B-B14F-4D97-AF65-F5344CB8AC3E}">
        <p14:creationId xmlns:p14="http://schemas.microsoft.com/office/powerpoint/2010/main" val="774307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25686E7-A357-4049-ADD9-C34C07F9443E}" type="datetimeFigureOut">
              <a:rPr lang="en-GB" smtClean="0"/>
              <a:t>20/10/2020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3B4799D-A558-401A-ADF9-15B85B95C580}" type="slidenum">
              <a:rPr lang="en-GB" smtClean="0"/>
              <a:t>‹#›</a:t>
            </a:fld>
            <a:endParaRPr lang="en-GB"/>
          </a:p>
        </p:txBody>
      </p:sp>
    </p:spTree>
    <p:extLst>
      <p:ext uri="{BB962C8B-B14F-4D97-AF65-F5344CB8AC3E}">
        <p14:creationId xmlns:p14="http://schemas.microsoft.com/office/powerpoint/2010/main" val="2320243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25686E7-A357-4049-ADD9-C34C07F9443E}" type="datetimeFigureOut">
              <a:rPr lang="en-GB" smtClean="0"/>
              <a:t>20/10/2020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3B4799D-A558-401A-ADF9-15B85B95C580}" type="slidenum">
              <a:rPr lang="en-GB" smtClean="0"/>
              <a:t>‹#›</a:t>
            </a:fld>
            <a:endParaRPr lang="en-GB"/>
          </a:p>
        </p:txBody>
      </p:sp>
    </p:spTree>
    <p:extLst>
      <p:ext uri="{BB962C8B-B14F-4D97-AF65-F5344CB8AC3E}">
        <p14:creationId xmlns:p14="http://schemas.microsoft.com/office/powerpoint/2010/main" val="3084044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5686E7-A357-4049-ADD9-C34C07F9443E}" type="datetimeFigureOut">
              <a:rPr lang="en-GB" smtClean="0"/>
              <a:t>20/10/2020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3B4799D-A558-401A-ADF9-15B85B95C580}" type="slidenum">
              <a:rPr lang="en-GB" smtClean="0"/>
              <a:t>‹#›</a:t>
            </a:fld>
            <a:endParaRPr lang="en-GB"/>
          </a:p>
        </p:txBody>
      </p:sp>
    </p:spTree>
    <p:extLst>
      <p:ext uri="{BB962C8B-B14F-4D97-AF65-F5344CB8AC3E}">
        <p14:creationId xmlns:p14="http://schemas.microsoft.com/office/powerpoint/2010/main" val="2382296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25686E7-A357-4049-ADD9-C34C07F9443E}" type="datetimeFigureOut">
              <a:rPr lang="en-GB" smtClean="0"/>
              <a:t>20/10/2020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B4799D-A558-401A-ADF9-15B85B95C580}" type="slidenum">
              <a:rPr lang="en-GB" smtClean="0"/>
              <a:t>‹#›</a:t>
            </a:fld>
            <a:endParaRPr lang="en-GB"/>
          </a:p>
        </p:txBody>
      </p:sp>
    </p:spTree>
    <p:extLst>
      <p:ext uri="{BB962C8B-B14F-4D97-AF65-F5344CB8AC3E}">
        <p14:creationId xmlns:p14="http://schemas.microsoft.com/office/powerpoint/2010/main" val="1952876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25686E7-A357-4049-ADD9-C34C07F9443E}" type="datetimeFigureOut">
              <a:rPr lang="en-GB" smtClean="0"/>
              <a:t>20/10/2020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B4799D-A558-401A-ADF9-15B85B95C580}" type="slidenum">
              <a:rPr lang="en-GB" smtClean="0"/>
              <a:t>‹#›</a:t>
            </a:fld>
            <a:endParaRPr lang="en-GB"/>
          </a:p>
        </p:txBody>
      </p:sp>
    </p:spTree>
    <p:extLst>
      <p:ext uri="{BB962C8B-B14F-4D97-AF65-F5344CB8AC3E}">
        <p14:creationId xmlns:p14="http://schemas.microsoft.com/office/powerpoint/2010/main" val="1652266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5686E7-A357-4049-ADD9-C34C07F9443E}" type="datetimeFigureOut">
              <a:rPr lang="en-GB" smtClean="0"/>
              <a:t>20/10/2020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B4799D-A558-401A-ADF9-15B85B95C580}" type="slidenum">
              <a:rPr lang="en-GB" smtClean="0"/>
              <a:t>‹#›</a:t>
            </a:fld>
            <a:endParaRPr lang="en-GB"/>
          </a:p>
        </p:txBody>
      </p:sp>
    </p:spTree>
    <p:extLst>
      <p:ext uri="{BB962C8B-B14F-4D97-AF65-F5344CB8AC3E}">
        <p14:creationId xmlns:p14="http://schemas.microsoft.com/office/powerpoint/2010/main" val="2375076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06418" y="4174434"/>
            <a:ext cx="3346174" cy="2427599"/>
          </a:xfrm>
          <a:solidFill>
            <a:schemeClr val="bg1"/>
          </a:solidFill>
          <a:ln w="57150">
            <a:solidFill>
              <a:srgbClr val="0070C0"/>
            </a:solidFill>
          </a:ln>
        </p:spPr>
        <p:txBody>
          <a:bodyPr>
            <a:normAutofit fontScale="32500" lnSpcReduction="20000"/>
          </a:bodyPr>
          <a:lstStyle/>
          <a:p>
            <a:pPr marL="0" lvl="0" indent="0">
              <a:buNone/>
            </a:pPr>
            <a:r>
              <a:rPr lang="en-GB" sz="9600" b="1" dirty="0"/>
              <a:t>The Cultural Alliance says:</a:t>
            </a:r>
          </a:p>
          <a:p>
            <a:pPr marL="0" indent="0">
              <a:buNone/>
            </a:pPr>
            <a:r>
              <a:rPr lang="en-GB" sz="6000" i="1" dirty="0"/>
              <a:t>“Learning through arts and culture improves attainment in all subjects” </a:t>
            </a:r>
            <a:r>
              <a:rPr lang="en-GB" sz="6000" dirty="0"/>
              <a:t>and the </a:t>
            </a:r>
            <a:br>
              <a:rPr lang="en-GB" sz="6000" dirty="0"/>
            </a:br>
            <a:r>
              <a:rPr lang="en-GB" sz="6000" i="1" dirty="0"/>
              <a:t>“employability of students who study arts subjects is higher and they are more likely to stay in employment.”</a:t>
            </a:r>
            <a:endParaRPr lang="en-GB" sz="6000" dirty="0"/>
          </a:p>
          <a:p>
            <a:endParaRPr lang="en-GB" dirty="0"/>
          </a:p>
        </p:txBody>
      </p:sp>
      <p:pic>
        <p:nvPicPr>
          <p:cNvPr id="4" name="Picture 3"/>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986882" y="1205344"/>
            <a:ext cx="2400133" cy="2452255"/>
          </a:xfrm>
          <a:prstGeom prst="rect">
            <a:avLst/>
          </a:prstGeom>
        </p:spPr>
      </p:pic>
      <p:sp>
        <p:nvSpPr>
          <p:cNvPr id="5" name="Content Placeholder 2">
            <a:extLst>
              <a:ext uri="{FF2B5EF4-FFF2-40B4-BE49-F238E27FC236}">
                <a16:creationId xmlns:a16="http://schemas.microsoft.com/office/drawing/2014/main" id="{62963287-990E-4972-B155-00EC093589FC}"/>
              </a:ext>
            </a:extLst>
          </p:cNvPr>
          <p:cNvSpPr txBox="1">
            <a:spLocks/>
          </p:cNvSpPr>
          <p:nvPr/>
        </p:nvSpPr>
        <p:spPr>
          <a:xfrm>
            <a:off x="180445" y="4174435"/>
            <a:ext cx="2940443" cy="2427599"/>
          </a:xfrm>
          <a:prstGeom prst="rect">
            <a:avLst/>
          </a:prstGeom>
          <a:solidFill>
            <a:schemeClr val="bg1"/>
          </a:solidFill>
          <a:ln w="57150">
            <a:solidFill>
              <a:srgbClr val="0070C0"/>
            </a:solidFill>
          </a:ln>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9600" b="1" dirty="0"/>
              <a:t>Entry Requirements:</a:t>
            </a:r>
          </a:p>
          <a:p>
            <a:r>
              <a:rPr lang="en-GB" sz="8000" dirty="0"/>
              <a:t>Grade 4 English</a:t>
            </a:r>
          </a:p>
          <a:p>
            <a:r>
              <a:rPr lang="en-GB" sz="8000" dirty="0"/>
              <a:t>Optional: Grade 6 GCSE music </a:t>
            </a:r>
          </a:p>
          <a:p>
            <a:r>
              <a:rPr lang="en-GB" sz="8000" dirty="0"/>
              <a:t>Grade 6 ABRSM or equiv. Practical Exam (or about to take during year12)</a:t>
            </a:r>
          </a:p>
          <a:p>
            <a:endParaRPr lang="en-GB" dirty="0"/>
          </a:p>
        </p:txBody>
      </p:sp>
      <p:sp>
        <p:nvSpPr>
          <p:cNvPr id="6" name="Content Placeholder 2">
            <a:extLst>
              <a:ext uri="{FF2B5EF4-FFF2-40B4-BE49-F238E27FC236}">
                <a16:creationId xmlns:a16="http://schemas.microsoft.com/office/drawing/2014/main" id="{245B5A17-6A4D-4A0F-945C-C71E4613BE29}"/>
              </a:ext>
            </a:extLst>
          </p:cNvPr>
          <p:cNvSpPr txBox="1">
            <a:spLocks/>
          </p:cNvSpPr>
          <p:nvPr/>
        </p:nvSpPr>
        <p:spPr>
          <a:xfrm>
            <a:off x="6838122" y="4174434"/>
            <a:ext cx="5053161" cy="2427599"/>
          </a:xfrm>
          <a:prstGeom prst="rect">
            <a:avLst/>
          </a:prstGeom>
          <a:solidFill>
            <a:schemeClr val="bg1"/>
          </a:solidFill>
          <a:ln w="57150">
            <a:solidFill>
              <a:srgbClr val="0070C0"/>
            </a:solidFill>
          </a:ln>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9600" b="1" dirty="0"/>
              <a:t>What do we study?:</a:t>
            </a:r>
          </a:p>
          <a:p>
            <a:pPr marL="0" indent="0">
              <a:buNone/>
            </a:pPr>
            <a:r>
              <a:rPr lang="en-GB" sz="6700" dirty="0"/>
              <a:t>3 components over 2 years:</a:t>
            </a:r>
          </a:p>
          <a:p>
            <a:pPr lvl="1"/>
            <a:r>
              <a:rPr lang="en-GB" sz="6700" dirty="0"/>
              <a:t>Performing</a:t>
            </a:r>
          </a:p>
          <a:p>
            <a:pPr lvl="1"/>
            <a:r>
              <a:rPr lang="en-GB" sz="6700" dirty="0"/>
              <a:t>Composing</a:t>
            </a:r>
          </a:p>
          <a:p>
            <a:pPr lvl="1"/>
            <a:r>
              <a:rPr lang="en-GB" sz="6700" dirty="0"/>
              <a:t>Appraising</a:t>
            </a:r>
          </a:p>
          <a:p>
            <a:endParaRPr lang="en-GB" dirty="0"/>
          </a:p>
        </p:txBody>
      </p:sp>
      <p:sp>
        <p:nvSpPr>
          <p:cNvPr id="7" name="Content Placeholder 2">
            <a:extLst>
              <a:ext uri="{FF2B5EF4-FFF2-40B4-BE49-F238E27FC236}">
                <a16:creationId xmlns:a16="http://schemas.microsoft.com/office/drawing/2014/main" id="{BFFC6858-501C-49D2-9931-E2675C751B50}"/>
              </a:ext>
            </a:extLst>
          </p:cNvPr>
          <p:cNvSpPr txBox="1">
            <a:spLocks/>
          </p:cNvSpPr>
          <p:nvPr/>
        </p:nvSpPr>
        <p:spPr>
          <a:xfrm>
            <a:off x="180561" y="1366735"/>
            <a:ext cx="8328991" cy="2633662"/>
          </a:xfrm>
          <a:prstGeom prst="rect">
            <a:avLst/>
          </a:prstGeom>
          <a:solidFill>
            <a:schemeClr val="bg1"/>
          </a:solidFill>
          <a:ln w="57150">
            <a:solidFill>
              <a:srgbClr val="0070C0"/>
            </a:solidFill>
          </a:ln>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9600" b="1" dirty="0"/>
              <a:t>Some information to get your musical teeth into:</a:t>
            </a:r>
          </a:p>
          <a:p>
            <a:r>
              <a:rPr lang="en-US" sz="6400" b="1" dirty="0"/>
              <a:t>Diverse musical heritage </a:t>
            </a:r>
            <a:r>
              <a:rPr lang="en-US" sz="6400" dirty="0"/>
              <a:t>– students will learn to perform, compose and appreciate different types of music, developing critical and creative thinking, cultural, aesthetic and emotional awareness, and the ability to make music individually and as part of a group.</a:t>
            </a:r>
          </a:p>
          <a:p>
            <a:r>
              <a:rPr lang="en-US" sz="6400" b="1" dirty="0"/>
              <a:t>Progression to Higher Education </a:t>
            </a:r>
            <a:r>
              <a:rPr lang="en-US" sz="6400" dirty="0"/>
              <a:t>– the content allows students to develop their knowledge and skills of music, enabling them to progress into undergraduate music or music </a:t>
            </a:r>
            <a:r>
              <a:rPr lang="en-GB" sz="6400" dirty="0"/>
              <a:t>related degree courses</a:t>
            </a:r>
          </a:p>
          <a:p>
            <a:r>
              <a:rPr lang="en-US" sz="6400" b="1" dirty="0"/>
              <a:t>Holistic understanding of music </a:t>
            </a:r>
            <a:r>
              <a:rPr lang="en-US" sz="6400" dirty="0"/>
              <a:t>– students investigate, </a:t>
            </a:r>
            <a:r>
              <a:rPr lang="en-US" sz="6400" dirty="0" err="1"/>
              <a:t>analyse</a:t>
            </a:r>
            <a:r>
              <a:rPr lang="en-US" sz="6400" dirty="0"/>
              <a:t> and evaluate music and its features. Building on this, and by using practical methods, they are encouraged to take a more holistic view of their knowledge, performance and compositional skills.</a:t>
            </a:r>
          </a:p>
          <a:p>
            <a:endParaRPr lang="en-GB" dirty="0"/>
          </a:p>
        </p:txBody>
      </p:sp>
      <p:sp>
        <p:nvSpPr>
          <p:cNvPr id="2" name="Title 1"/>
          <p:cNvSpPr>
            <a:spLocks noGrp="1"/>
          </p:cNvSpPr>
          <p:nvPr>
            <p:ph type="title"/>
          </p:nvPr>
        </p:nvSpPr>
        <p:spPr>
          <a:xfrm>
            <a:off x="139148" y="152505"/>
            <a:ext cx="11088757" cy="1325563"/>
          </a:xfrm>
        </p:spPr>
        <p:txBody>
          <a:bodyPr>
            <a:normAutofit/>
          </a:bodyPr>
          <a:lstStyle/>
          <a:p>
            <a:r>
              <a:rPr lang="en-GB" sz="7200" b="1" dirty="0"/>
              <a:t>Why choose A Level Music?</a:t>
            </a:r>
          </a:p>
        </p:txBody>
      </p:sp>
    </p:spTree>
    <p:extLst>
      <p:ext uri="{BB962C8B-B14F-4D97-AF65-F5344CB8AC3E}">
        <p14:creationId xmlns:p14="http://schemas.microsoft.com/office/powerpoint/2010/main" val="11910372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216</Words>
  <Application>Microsoft Office PowerPoint</Application>
  <PresentationFormat>Widescreen</PresentationFormat>
  <Paragraphs>16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Why choose A Level Music?</vt:lpstr>
    </vt:vector>
  </TitlesOfParts>
  <Company>Abbeyfield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choose A Level Music?</dc:title>
  <dc:creator>S Jones</dc:creator>
  <cp:lastModifiedBy>S Jones</cp:lastModifiedBy>
  <cp:revision>1</cp:revision>
  <dcterms:created xsi:type="dcterms:W3CDTF">2020-10-20T06:51:13Z</dcterms:created>
  <dcterms:modified xsi:type="dcterms:W3CDTF">2020-10-20T06:51:33Z</dcterms:modified>
</cp:coreProperties>
</file>