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12801600" cy="9601200" type="A3"/>
  <p:notesSz cx="10002838" cy="6881813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CC99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9C61-1A96-4365-BE89-2AEAE386D9F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EC8-5E6D-428E-B5E3-CED3F6493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82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9C61-1A96-4365-BE89-2AEAE386D9F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EC8-5E6D-428E-B5E3-CED3F6493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25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9C61-1A96-4365-BE89-2AEAE386D9F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EC8-5E6D-428E-B5E3-CED3F6493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77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9C61-1A96-4365-BE89-2AEAE386D9F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EC8-5E6D-428E-B5E3-CED3F6493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25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9C61-1A96-4365-BE89-2AEAE386D9F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EC8-5E6D-428E-B5E3-CED3F6493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75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9C61-1A96-4365-BE89-2AEAE386D9F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EC8-5E6D-428E-B5E3-CED3F6493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09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9C61-1A96-4365-BE89-2AEAE386D9F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EC8-5E6D-428E-B5E3-CED3F6493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7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9C61-1A96-4365-BE89-2AEAE386D9F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EC8-5E6D-428E-B5E3-CED3F6493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1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9C61-1A96-4365-BE89-2AEAE386D9F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EC8-5E6D-428E-B5E3-CED3F6493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5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9C61-1A96-4365-BE89-2AEAE386D9F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EC8-5E6D-428E-B5E3-CED3F6493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48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9C61-1A96-4365-BE89-2AEAE386D9F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EC8-5E6D-428E-B5E3-CED3F6493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93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C9C61-1A96-4365-BE89-2AEAE386D9F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2EC8-5E6D-428E-B5E3-CED3F6493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74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ular Callout 14">
            <a:extLst>
              <a:ext uri="{FF2B5EF4-FFF2-40B4-BE49-F238E27FC236}">
                <a16:creationId xmlns:a16="http://schemas.microsoft.com/office/drawing/2014/main" id="{879D21C2-3A66-4A3D-9ED6-68F0ED20E3AA}"/>
              </a:ext>
            </a:extLst>
          </p:cNvPr>
          <p:cNvSpPr/>
          <p:nvPr/>
        </p:nvSpPr>
        <p:spPr>
          <a:xfrm>
            <a:off x="112641" y="5299383"/>
            <a:ext cx="12688959" cy="2143507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u="sng" dirty="0">
                <a:solidFill>
                  <a:schemeClr val="tx1"/>
                </a:solidFill>
                <a:latin typeface="Baskerville Old Face" panose="02020602080505020303" pitchFamily="18" charset="0"/>
              </a:rPr>
              <a:t>RESULTS…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Our exam results have been extremely strong since the new A-Levels began. This year for example all students graded, 80% of students achieved A*-C and 60% achieved A*-B. </a:t>
            </a:r>
            <a:r>
              <a:rPr lang="en-GB" sz="2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This year students went on to study at Oxbridge, Warwick and other top universities to study a range of courses from politics to international relations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2641" y="42215"/>
            <a:ext cx="124835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i="1" dirty="0">
                <a:solidFill>
                  <a:srgbClr val="0033CC"/>
                </a:solidFill>
                <a:latin typeface="Bernard MT Condensed" panose="02050806060905020404" pitchFamily="18" charset="0"/>
              </a:rPr>
              <a:t>A LEVEL HISTORY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319" y="7737343"/>
            <a:ext cx="12596190" cy="1692771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i="1" dirty="0">
                <a:latin typeface="Bookman Old Style" panose="02050604050505020204" pitchFamily="18" charset="0"/>
              </a:rPr>
              <a:t>CAN I STUDY A LEVEL HISTORY?</a:t>
            </a:r>
          </a:p>
          <a:p>
            <a:pPr algn="ctr"/>
            <a:r>
              <a:rPr lang="en-GB" sz="2400" b="1" i="1" dirty="0">
                <a:latin typeface="Bookman Old Style" panose="02050604050505020204" pitchFamily="18" charset="0"/>
              </a:rPr>
              <a:t>Entry requirement is Grade 5 either in History if you study it, if not in English. You do NOT need to have done GCSE History, you just need a passion for the subject.</a:t>
            </a:r>
          </a:p>
        </p:txBody>
      </p:sp>
      <p:sp>
        <p:nvSpPr>
          <p:cNvPr id="21" name="Rounded Rectangular Callout 14">
            <a:extLst>
              <a:ext uri="{FF2B5EF4-FFF2-40B4-BE49-F238E27FC236}">
                <a16:creationId xmlns:a16="http://schemas.microsoft.com/office/drawing/2014/main" id="{D0E7194E-9321-45AC-8346-7FAE27FDD376}"/>
              </a:ext>
            </a:extLst>
          </p:cNvPr>
          <p:cNvSpPr/>
          <p:nvPr/>
        </p:nvSpPr>
        <p:spPr>
          <a:xfrm>
            <a:off x="8023384" y="1272292"/>
            <a:ext cx="4483296" cy="1259406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Excellent links to other subjects</a:t>
            </a:r>
            <a:r>
              <a:rPr lang="en-GB" sz="2800" i="1" dirty="0">
                <a:solidFill>
                  <a:schemeClr val="tx1"/>
                </a:solidFill>
              </a:rPr>
              <a:t>. </a:t>
            </a:r>
            <a:endParaRPr lang="en-GB" sz="2800" dirty="0"/>
          </a:p>
        </p:txBody>
      </p:sp>
      <p:sp>
        <p:nvSpPr>
          <p:cNvPr id="22" name="Rounded Rectangular Callout 14">
            <a:extLst>
              <a:ext uri="{FF2B5EF4-FFF2-40B4-BE49-F238E27FC236}">
                <a16:creationId xmlns:a16="http://schemas.microsoft.com/office/drawing/2014/main" id="{1CAC4B87-B2FF-4519-85EA-C4379BC1088A}"/>
              </a:ext>
            </a:extLst>
          </p:cNvPr>
          <p:cNvSpPr/>
          <p:nvPr/>
        </p:nvSpPr>
        <p:spPr>
          <a:xfrm>
            <a:off x="189724" y="1150211"/>
            <a:ext cx="4700044" cy="2121139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Highly academic and valued;</a:t>
            </a:r>
            <a:r>
              <a:rPr lang="en-GB" sz="2800" i="1" dirty="0">
                <a:solidFill>
                  <a:schemeClr val="tx1"/>
                </a:solidFill>
              </a:rPr>
              <a:t> History graduates are amongst the most employable. </a:t>
            </a:r>
            <a:endParaRPr lang="en-GB" sz="2800" dirty="0"/>
          </a:p>
        </p:txBody>
      </p:sp>
      <p:sp>
        <p:nvSpPr>
          <p:cNvPr id="26" name="Rounded Rectangular Callout 14">
            <a:extLst>
              <a:ext uri="{FF2B5EF4-FFF2-40B4-BE49-F238E27FC236}">
                <a16:creationId xmlns:a16="http://schemas.microsoft.com/office/drawing/2014/main" id="{43B75517-6C9C-4F22-9C74-8981A56E69C8}"/>
              </a:ext>
            </a:extLst>
          </p:cNvPr>
          <p:cNvSpPr/>
          <p:nvPr/>
        </p:nvSpPr>
        <p:spPr>
          <a:xfrm>
            <a:off x="6777691" y="3219533"/>
            <a:ext cx="5818497" cy="1785397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Top Universities identify History as a </a:t>
            </a:r>
            <a:r>
              <a:rPr lang="en-GB" sz="3000" b="1" i="1" dirty="0">
                <a:solidFill>
                  <a:schemeClr val="tx1"/>
                </a:solidFill>
              </a:rPr>
              <a:t>facilitating subject</a:t>
            </a:r>
            <a:r>
              <a:rPr lang="en-GB" sz="2800" b="1" i="1" dirty="0">
                <a:solidFill>
                  <a:schemeClr val="tx1"/>
                </a:solidFill>
              </a:rPr>
              <a:t>; </a:t>
            </a:r>
            <a:r>
              <a:rPr lang="en-GB" sz="2800" dirty="0">
                <a:solidFill>
                  <a:schemeClr val="tx1"/>
                </a:solidFill>
              </a:rPr>
              <a:t>it teaches you to think critically, analytically and creatively. </a:t>
            </a:r>
          </a:p>
        </p:txBody>
      </p:sp>
      <p:sp>
        <p:nvSpPr>
          <p:cNvPr id="27" name="Rounded Rectangular Callout 14">
            <a:extLst>
              <a:ext uri="{FF2B5EF4-FFF2-40B4-BE49-F238E27FC236}">
                <a16:creationId xmlns:a16="http://schemas.microsoft.com/office/drawing/2014/main" id="{1009EF75-B948-4D65-8BC9-E5A7A2D8BDB1}"/>
              </a:ext>
            </a:extLst>
          </p:cNvPr>
          <p:cNvSpPr/>
          <p:nvPr/>
        </p:nvSpPr>
        <p:spPr>
          <a:xfrm>
            <a:off x="112641" y="3536354"/>
            <a:ext cx="6310606" cy="1318149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History is one of the most </a:t>
            </a:r>
            <a:r>
              <a:rPr lang="en-GB" sz="3000" b="1" i="1" dirty="0">
                <a:solidFill>
                  <a:schemeClr val="tx1"/>
                </a:solidFill>
              </a:rPr>
              <a:t>relevant </a:t>
            </a:r>
            <a:r>
              <a:rPr lang="en-GB" sz="2800" b="1" i="1" dirty="0">
                <a:solidFill>
                  <a:schemeClr val="tx1"/>
                </a:solidFill>
              </a:rPr>
              <a:t>subjects </a:t>
            </a:r>
            <a:r>
              <a:rPr lang="en-GB" sz="2800" i="1" dirty="0">
                <a:solidFill>
                  <a:schemeClr val="tx1"/>
                </a:solidFill>
              </a:rPr>
              <a:t>you can choose to study. 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317" y="1191501"/>
            <a:ext cx="2958518" cy="19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18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5423"/>
            <a:ext cx="11958465" cy="62844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1854" y="-114300"/>
            <a:ext cx="1499746" cy="16460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761" y="7441610"/>
            <a:ext cx="3200677" cy="18960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76272" y="7459899"/>
            <a:ext cx="3170195" cy="18777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8398" y="7350162"/>
            <a:ext cx="2962913" cy="19874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5AEB41-A9C9-4736-A7AC-8C9C180E98D6}"/>
              </a:ext>
            </a:extLst>
          </p:cNvPr>
          <p:cNvSpPr txBox="1"/>
          <p:nvPr/>
        </p:nvSpPr>
        <p:spPr>
          <a:xfrm>
            <a:off x="112641" y="42215"/>
            <a:ext cx="124835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i="1" dirty="0">
                <a:solidFill>
                  <a:srgbClr val="0033CC"/>
                </a:solidFill>
                <a:latin typeface="Bernard MT Condensed" panose="02050806060905020404" pitchFamily="18" charset="0"/>
              </a:rPr>
              <a:t>A LEVEL HISTORY</a:t>
            </a:r>
          </a:p>
        </p:txBody>
      </p:sp>
    </p:spTree>
    <p:extLst>
      <p:ext uri="{BB962C8B-B14F-4D97-AF65-F5344CB8AC3E}">
        <p14:creationId xmlns:p14="http://schemas.microsoft.com/office/powerpoint/2010/main" val="155160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3838</TotalTime>
  <Words>168</Words>
  <Application>Microsoft Office PowerPoint</Application>
  <PresentationFormat>A3 Paper (297x420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Baskerville Old Face</vt:lpstr>
      <vt:lpstr>Bernard MT Condensed</vt:lpstr>
      <vt:lpstr>Bookman Old Style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Jones</dc:creator>
  <cp:lastModifiedBy>M Bryant</cp:lastModifiedBy>
  <cp:revision>89</cp:revision>
  <cp:lastPrinted>2016-11-07T21:31:40Z</cp:lastPrinted>
  <dcterms:created xsi:type="dcterms:W3CDTF">2015-10-26T11:26:00Z</dcterms:created>
  <dcterms:modified xsi:type="dcterms:W3CDTF">2022-10-10T13:25:47Z</dcterms:modified>
</cp:coreProperties>
</file>