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77" r:id="rId3"/>
    <p:sldId id="276" r:id="rId4"/>
    <p:sldId id="268" r:id="rId5"/>
    <p:sldId id="278" r:id="rId6"/>
    <p:sldId id="279" r:id="rId7"/>
    <p:sldId id="285" r:id="rId8"/>
    <p:sldId id="286" r:id="rId9"/>
    <p:sldId id="287" r:id="rId10"/>
    <p:sldId id="282" r:id="rId11"/>
    <p:sldId id="283" r:id="rId12"/>
    <p:sldId id="284" r:id="rId13"/>
    <p:sldId id="28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0" autoAdjust="0"/>
    <p:restoredTop sz="94660"/>
  </p:normalViewPr>
  <p:slideViewPr>
    <p:cSldViewPr>
      <p:cViewPr varScale="1">
        <p:scale>
          <a:sx n="81" d="100"/>
          <a:sy n="81" d="100"/>
        </p:scale>
        <p:origin x="148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BA1F1-290A-4A1C-B9DA-77C39369A230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DE097-8F1F-4661-8093-9FE11637224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23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729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30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34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77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9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97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43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22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5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14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72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D19A-33C4-4E2A-9C32-BB9B901A8B79}" type="datetimeFigureOut">
              <a:rPr lang="en-GB" smtClean="0"/>
              <a:t>28/01/2021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128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aqa.org.uk/subjects/art-and-desig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336DF-282F-4344-B1C5-D0EA9FE05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3" t="23401" r="18500" b="27600"/>
          <a:stretch/>
        </p:blipFill>
        <p:spPr>
          <a:xfrm>
            <a:off x="323527" y="332656"/>
            <a:ext cx="8560723" cy="5256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E4D585-BEF8-4B5D-8F84-EFC62323B81F}"/>
              </a:ext>
            </a:extLst>
          </p:cNvPr>
          <p:cNvSpPr txBox="1"/>
          <p:nvPr/>
        </p:nvSpPr>
        <p:spPr>
          <a:xfrm>
            <a:off x="467544" y="5733256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GCSE FINE ART AT ABBEYFIELD SCHOOL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8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C0A3C-345E-4ECF-B0AF-00A2F14820FB}"/>
              </a:ext>
            </a:extLst>
          </p:cNvPr>
          <p:cNvSpPr txBox="1"/>
          <p:nvPr/>
        </p:nvSpPr>
        <p:spPr>
          <a:xfrm>
            <a:off x="323528" y="260648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Year 10 Coursework Project: Food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5" y="1133408"/>
            <a:ext cx="2974993" cy="1775842"/>
          </a:xfrm>
          <a:prstGeom prst="rect">
            <a:avLst/>
          </a:prstGeom>
        </p:spPr>
      </p:pic>
      <p:pic>
        <p:nvPicPr>
          <p:cNvPr id="6" name="Picture 2" descr="The Art Room - Warlingham School &amp; Sixth Form Colle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215" y="116632"/>
            <a:ext cx="2331485" cy="49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eehurst Swan School on Twitter: &quot;Year 10 GCSE artists have started their  coursework exploring the theme of Contrast. Here are some examples of their  exciting sketchbook work. Mrs Gimenez is 'really excit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61" y="3356992"/>
            <a:ext cx="3233948" cy="23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abbeyfield.sch.uk\dfs\StaffDocuments\cxd\Documents\MyDownloads\IMG-20201123-WA0017_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1" y="3755749"/>
            <a:ext cx="265411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7"/>
          <a:stretch/>
        </p:blipFill>
        <p:spPr>
          <a:xfrm>
            <a:off x="382645" y="1044747"/>
            <a:ext cx="2570399" cy="201597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C0A3C-345E-4ECF-B0AF-00A2F14820FB}"/>
              </a:ext>
            </a:extLst>
          </p:cNvPr>
          <p:cNvSpPr txBox="1"/>
          <p:nvPr/>
        </p:nvSpPr>
        <p:spPr>
          <a:xfrm>
            <a:off x="323528" y="260648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Year 10 Coursework Project: Identity </a:t>
            </a:r>
          </a:p>
        </p:txBody>
      </p:sp>
      <p:pic>
        <p:nvPicPr>
          <p:cNvPr id="3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3092450" cy="2308225"/>
          </a:xfrm>
          <a:prstGeom prst="rect">
            <a:avLst/>
          </a:prstGeom>
        </p:spPr>
      </p:pic>
      <p:pic>
        <p:nvPicPr>
          <p:cNvPr id="4" name="Picture 3" descr="C:\Users\Shelley\Pictures\Vince Low\article-2372565-1AEAF9AD000005DC-566_306x4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58267"/>
            <a:ext cx="2520280" cy="34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helley\Pictures\My Art\portraits\Teaching Resources\IMG_68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944" y="908720"/>
            <a:ext cx="4170363" cy="277812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4" r="25779"/>
          <a:stretch/>
        </p:blipFill>
        <p:spPr>
          <a:xfrm>
            <a:off x="3343970" y="3889916"/>
            <a:ext cx="2374908" cy="274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889916"/>
            <a:ext cx="2664296" cy="265008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3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C0A3C-345E-4ECF-B0AF-00A2F14820FB}"/>
              </a:ext>
            </a:extLst>
          </p:cNvPr>
          <p:cNvSpPr txBox="1"/>
          <p:nvPr/>
        </p:nvSpPr>
        <p:spPr>
          <a:xfrm>
            <a:off x="323528" y="260648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Year 11 Coursework Project – possible titles…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412776"/>
            <a:ext cx="489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Expression</a:t>
            </a:r>
          </a:p>
          <a:p>
            <a:r>
              <a:rPr lang="en-GB" sz="2800" dirty="0"/>
              <a:t>Light and Dark</a:t>
            </a:r>
          </a:p>
          <a:p>
            <a:r>
              <a:rPr lang="en-GB" sz="2800" dirty="0"/>
              <a:t>The Natural World</a:t>
            </a:r>
          </a:p>
          <a:p>
            <a:r>
              <a:rPr lang="en-GB" sz="2800" dirty="0"/>
              <a:t>Inside/Outside</a:t>
            </a:r>
          </a:p>
          <a:p>
            <a:r>
              <a:rPr lang="en-GB" sz="2800" dirty="0"/>
              <a:t>Fantastic and Strange</a:t>
            </a:r>
          </a:p>
          <a:p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6672"/>
            <a:ext cx="2055129" cy="3082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4441456" cy="2591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892769"/>
            <a:ext cx="2648061" cy="268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24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186890-6706-4F74-8FA4-7ECC1EF50A6D}"/>
              </a:ext>
            </a:extLst>
          </p:cNvPr>
          <p:cNvSpPr/>
          <p:nvPr/>
        </p:nvSpPr>
        <p:spPr>
          <a:xfrm>
            <a:off x="33935" y="116632"/>
            <a:ext cx="57966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This is the course for you if… </a:t>
            </a:r>
          </a:p>
          <a:p>
            <a:r>
              <a:rPr lang="en-GB" sz="24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You have a passion for art.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You are a creative person who wants to make things.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You like looking at the world around you and want to record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You want to develop your drawing, painting and making skills, and learn new art techniques.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You are open to new ideas about art.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You are able to reflect on your work, which will be done through annotated work in your sketchbooks.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You are interested in a career in the visual and creative arts industry. </a:t>
            </a:r>
          </a:p>
        </p:txBody>
      </p:sp>
      <p:pic>
        <p:nvPicPr>
          <p:cNvPr id="6146" name="Picture 2" descr="Untitled (heart) by Keith Haring - artrepublic">
            <a:extLst>
              <a:ext uri="{FF2B5EF4-FFF2-40B4-BE49-F238E27FC236}">
                <a16:creationId xmlns:a16="http://schemas.microsoft.com/office/drawing/2014/main" id="{A0951090-9609-45A1-8B25-1C546C667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746276" cy="274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Retrospective Delves Into Jim Dine's Hearts and Other Iconic Symbols -  Artsy">
            <a:extLst>
              <a:ext uri="{FF2B5EF4-FFF2-40B4-BE49-F238E27FC236}">
                <a16:creationId xmlns:a16="http://schemas.microsoft.com/office/drawing/2014/main" id="{6545C6D9-E2F6-4D24-ADDC-0926D4598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78" y="3789040"/>
            <a:ext cx="316991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5813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6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F2838A-C92B-4836-84DB-4CFB15C9D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472944"/>
              </p:ext>
            </p:extLst>
          </p:nvPr>
        </p:nvGraphicFramePr>
        <p:xfrm>
          <a:off x="3313003" y="332656"/>
          <a:ext cx="5734986" cy="6263061"/>
        </p:xfrm>
        <a:graphic>
          <a:graphicData uri="http://schemas.openxmlformats.org/drawingml/2006/table">
            <a:tbl>
              <a:tblPr firstRow="1" firstCol="1" bandRow="1"/>
              <a:tblGrid>
                <a:gridCol w="2127494">
                  <a:extLst>
                    <a:ext uri="{9D8B030D-6E8A-4147-A177-3AD203B41FA5}">
                      <a16:colId xmlns:a16="http://schemas.microsoft.com/office/drawing/2014/main" val="733850166"/>
                    </a:ext>
                  </a:extLst>
                </a:gridCol>
                <a:gridCol w="3607492">
                  <a:extLst>
                    <a:ext uri="{9D8B030D-6E8A-4147-A177-3AD203B41FA5}">
                      <a16:colId xmlns:a16="http://schemas.microsoft.com/office/drawing/2014/main" val="1060726279"/>
                    </a:ext>
                  </a:extLst>
                </a:gridCol>
              </a:tblGrid>
              <a:tr h="77750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Course Title: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GCSE Fine Art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637513"/>
                  </a:ext>
                </a:extLst>
              </a:tr>
              <a:tr h="4751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Exam Board: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AQA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30253"/>
                  </a:ext>
                </a:extLst>
              </a:tr>
              <a:tr h="4751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Exam Board Website: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hlinkClick r:id="rId4"/>
                        </a:rPr>
                        <a:t>www.aqa.org.uk/subjects/art-and-design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249203"/>
                  </a:ext>
                </a:extLst>
              </a:tr>
              <a:tr h="168017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Course weighting: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Coursework (worth 60% of final grade)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Controlled assessment (worth 40% of final grade)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You will start producing a ‘portfolio of work’ from  year 10 – project-based: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Food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Identity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Project title from past exam paper, for example, Expressions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You will choose one question from a selection  of questions set by the exam board to form a project and produce a final piece in exam conditions (10 hours - 2 full days)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400227"/>
                  </a:ext>
                </a:extLst>
              </a:tr>
            </a:tbl>
          </a:graphicData>
        </a:graphic>
      </p:graphicFrame>
      <p:pic>
        <p:nvPicPr>
          <p:cNvPr id="4" name="Picture 2" descr="A* GCSE Art Sketchbook Flip-Through (2015-2017) - YouTube">
            <a:extLst>
              <a:ext uri="{FF2B5EF4-FFF2-40B4-BE49-F238E27FC236}">
                <a16:creationId xmlns:a16="http://schemas.microsoft.com/office/drawing/2014/main" id="{553D81DF-01B1-4444-976C-69548E45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" y="4573834"/>
            <a:ext cx="3035829" cy="17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QA | Art and Design | GCSE | Art and Design">
            <a:extLst>
              <a:ext uri="{FF2B5EF4-FFF2-40B4-BE49-F238E27FC236}">
                <a16:creationId xmlns:a16="http://schemas.microsoft.com/office/drawing/2014/main" id="{AD273973-DCEE-44DB-9781-7BBAF3B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" y="238512"/>
            <a:ext cx="2880962" cy="409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968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1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3895D89-15E7-4042-A21C-73B459D0A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1176" r="7568"/>
          <a:stretch/>
        </p:blipFill>
        <p:spPr bwMode="auto">
          <a:xfrm>
            <a:off x="269776" y="202332"/>
            <a:ext cx="8604448" cy="645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7FD4423-F2B7-4632-9F40-145D8F75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8740"/>
            <a:ext cx="4991104" cy="644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100" name="Picture 4" descr="UH Creative Arts Careers (@UHCrArtsCareers) | Twitter">
            <a:extLst>
              <a:ext uri="{FF2B5EF4-FFF2-40B4-BE49-F238E27FC236}">
                <a16:creationId xmlns:a16="http://schemas.microsoft.com/office/drawing/2014/main" id="{36F1F6BA-3094-4E8D-A73A-BD7447F0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16" y="2815155"/>
            <a:ext cx="3508648" cy="35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What Careers can a Degree in Art and Design Lead to? - Red Kite Days">
            <a:extLst>
              <a:ext uri="{FF2B5EF4-FFF2-40B4-BE49-F238E27FC236}">
                <a16:creationId xmlns:a16="http://schemas.microsoft.com/office/drawing/2014/main" id="{8A073476-E0DC-4F1A-B9D6-7510DDD9C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8" name="Picture 12" descr="Artistic Career Paths for Creative Personalities | Hussian College">
            <a:extLst>
              <a:ext uri="{FF2B5EF4-FFF2-40B4-BE49-F238E27FC236}">
                <a16:creationId xmlns:a16="http://schemas.microsoft.com/office/drawing/2014/main" id="{95739FF5-E63A-4E27-8BB4-8AA09815D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08" y="692696"/>
            <a:ext cx="3667707" cy="19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8A8F-9FCC-481E-A304-948C65ADF2E0}"/>
              </a:ext>
            </a:extLst>
          </p:cNvPr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/>
              <a:t>Fine art practice is defined as the need to explore an idea, convey an experience or respond to a theme or issue of personal significance.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F7CC5-80F8-4AF6-BF88-C8E49892AF88}"/>
              </a:ext>
            </a:extLst>
          </p:cNvPr>
          <p:cNvSpPr txBox="1">
            <a:spLocks/>
          </p:cNvSpPr>
          <p:nvPr/>
        </p:nvSpPr>
        <p:spPr>
          <a:xfrm>
            <a:off x="395536" y="1268760"/>
            <a:ext cx="4752528" cy="511256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Areas of Study…</a:t>
            </a:r>
            <a:endParaRPr lang="en-GB" dirty="0"/>
          </a:p>
          <a:p>
            <a:r>
              <a:rPr lang="en-GB" i="1" dirty="0"/>
              <a:t>In Unit 1 (coursework) and unit 2 (exam) you will be required to work in one or more areas of Fine Art, such as those listed below:</a:t>
            </a:r>
            <a:endParaRPr lang="en-GB" dirty="0"/>
          </a:p>
          <a:p>
            <a:r>
              <a:rPr lang="en-GB" dirty="0"/>
              <a:t>· Drawing</a:t>
            </a:r>
          </a:p>
          <a:p>
            <a:r>
              <a:rPr lang="en-GB" dirty="0"/>
              <a:t>· Painting</a:t>
            </a:r>
          </a:p>
          <a:p>
            <a:r>
              <a:rPr lang="en-GB" dirty="0"/>
              <a:t>· Sculpture</a:t>
            </a:r>
          </a:p>
          <a:p>
            <a:r>
              <a:rPr lang="en-GB" dirty="0"/>
              <a:t>· Photography</a:t>
            </a:r>
          </a:p>
          <a:p>
            <a:r>
              <a:rPr lang="en-GB" dirty="0"/>
              <a:t>· Printmaking</a:t>
            </a:r>
          </a:p>
          <a:p>
            <a:r>
              <a:rPr lang="en-GB" dirty="0"/>
              <a:t>· Mixed Media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122" name="Picture 2" descr="Bath, UK fine artist Robert Hewer #artistaday | Art, Painting, Artist">
            <a:extLst>
              <a:ext uri="{FF2B5EF4-FFF2-40B4-BE49-F238E27FC236}">
                <a16:creationId xmlns:a16="http://schemas.microsoft.com/office/drawing/2014/main" id="{1482B917-DEFA-4370-84D7-A640D2824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59144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00+ GCSE Natural Forms ideas in 2020 | natural forms, art, textiles">
            <a:extLst>
              <a:ext uri="{FF2B5EF4-FFF2-40B4-BE49-F238E27FC236}">
                <a16:creationId xmlns:a16="http://schemas.microsoft.com/office/drawing/2014/main" id="{1848AB02-0584-47F6-8FEC-050AC50D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4616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w to make your Art Project exciting: creative mixed media">
            <a:extLst>
              <a:ext uri="{FF2B5EF4-FFF2-40B4-BE49-F238E27FC236}">
                <a16:creationId xmlns:a16="http://schemas.microsoft.com/office/drawing/2014/main" id="{21D9F2CB-1C79-471B-9B44-EB982843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21088"/>
            <a:ext cx="3278146" cy="241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nna Barlow Ice Cream Ceramics">
            <a:extLst>
              <a:ext uri="{FF2B5EF4-FFF2-40B4-BE49-F238E27FC236}">
                <a16:creationId xmlns:a16="http://schemas.microsoft.com/office/drawing/2014/main" id="{A57411D4-568D-48BB-94CF-F10EF23CB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32456"/>
          <a:stretch/>
        </p:blipFill>
        <p:spPr bwMode="auto">
          <a:xfrm>
            <a:off x="7046196" y="1259144"/>
            <a:ext cx="2030073" cy="28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4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55DA73-0190-49BB-B5B3-2EFA09F26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047531"/>
              </p:ext>
            </p:extLst>
          </p:nvPr>
        </p:nvGraphicFramePr>
        <p:xfrm>
          <a:off x="323528" y="1052736"/>
          <a:ext cx="8208913" cy="5688632"/>
        </p:xfrm>
        <a:graphic>
          <a:graphicData uri="http://schemas.openxmlformats.org/drawingml/2006/table">
            <a:tbl>
              <a:tblPr/>
              <a:tblGrid>
                <a:gridCol w="1711391">
                  <a:extLst>
                    <a:ext uri="{9D8B030D-6E8A-4147-A177-3AD203B41FA5}">
                      <a16:colId xmlns:a16="http://schemas.microsoft.com/office/drawing/2014/main" val="1029169964"/>
                    </a:ext>
                  </a:extLst>
                </a:gridCol>
                <a:gridCol w="3248761">
                  <a:extLst>
                    <a:ext uri="{9D8B030D-6E8A-4147-A177-3AD203B41FA5}">
                      <a16:colId xmlns:a16="http://schemas.microsoft.com/office/drawing/2014/main" val="357183552"/>
                    </a:ext>
                  </a:extLst>
                </a:gridCol>
                <a:gridCol w="3248761">
                  <a:extLst>
                    <a:ext uri="{9D8B030D-6E8A-4147-A177-3AD203B41FA5}">
                      <a16:colId xmlns:a16="http://schemas.microsoft.com/office/drawing/2014/main" val="1440516118"/>
                    </a:ext>
                  </a:extLst>
                </a:gridCol>
              </a:tblGrid>
              <a:tr h="130903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AO1: </a:t>
                      </a:r>
                      <a:endParaRPr lang="en-GB" sz="7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264D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Develop ideas through investigations, demonstrating critical understanding of sources.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EC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Artist research and analysis</a:t>
                      </a:r>
                      <a:endParaRPr lang="en-GB" sz="7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Annotation that makes connections between your own work and that of artists</a:t>
                      </a:r>
                      <a:endParaRPr lang="en-GB" sz="7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797467"/>
                  </a:ext>
                </a:extLst>
              </a:tr>
              <a:tr h="165686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AO2: 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264D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Refine work by exploring ideas, selecting and experimenting with appropriate media, materials, techniques and processes.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EC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Exploration of different media and techniques</a:t>
                      </a:r>
                      <a:endParaRPr lang="en-GB" sz="7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Exploration of different subject matter and themes</a:t>
                      </a:r>
                      <a:endParaRPr lang="en-GB" sz="7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Annotation that highlight your reflections on your ideas and use of media</a:t>
                      </a:r>
                      <a:endParaRPr lang="en-GB" sz="7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84484"/>
                  </a:ext>
                </a:extLst>
              </a:tr>
              <a:tr h="132516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AO3: </a:t>
                      </a:r>
                      <a:endParaRPr lang="en-GB" sz="7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264D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Record ideas, observations and insights relevant to intentions as work progresses.</a:t>
                      </a:r>
                      <a:endParaRPr lang="en-GB" sz="7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EC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 dirty="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Annotation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 dirty="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Photography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 dirty="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Drawing  (particularly working from primary sources)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162069"/>
                  </a:ext>
                </a:extLst>
              </a:tr>
              <a:tr h="13975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AO4: 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264D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Present a personal and meaningful response that realises intentions and demonstrates understanding of visual language.</a:t>
                      </a:r>
                      <a:endParaRPr lang="en-GB" sz="7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EC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 dirty="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Final outcomes and/or any personal responses (not copied)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 dirty="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Evaluations of outcomes in annotation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900" i="1" kern="1400" dirty="0">
                          <a:ln>
                            <a:noFill/>
                          </a:ln>
                          <a:solidFill>
                            <a:srgbClr val="4D1933"/>
                          </a:solidFill>
                          <a:effectLst/>
                          <a:latin typeface="Calibri" panose="020F0502020204030204" pitchFamily="34" charset="0"/>
                        </a:rPr>
                        <a:t>Connections to research and exploratory  work in outcomes</a:t>
                      </a:r>
                      <a:endParaRPr lang="en-GB" sz="7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33" marR="26633" marT="26633" marB="26633">
                    <a:lnL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3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35863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BB9EE8-12AA-422D-814D-22F85975DA8C}"/>
              </a:ext>
            </a:extLst>
          </p:cNvPr>
          <p:cNvSpPr txBox="1"/>
          <p:nvPr/>
        </p:nvSpPr>
        <p:spPr>
          <a:xfrm>
            <a:off x="611560" y="260648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work you produce will be in response to the 4 assessment objectives: INVESTIGATE, REFINE AND EXPLORE, RECORD, PRESENT.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6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D83EE-7F11-418B-B4AD-2B7731B64F7B}"/>
              </a:ext>
            </a:extLst>
          </p:cNvPr>
          <p:cNvSpPr txBox="1"/>
          <p:nvPr/>
        </p:nvSpPr>
        <p:spPr>
          <a:xfrm>
            <a:off x="611560" y="116632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You will learn to use and master a range of art mediums and grow your understanding of the visual elements – the ‘building blocks’ in every piece of art….. </a:t>
            </a: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32295"/>
            <a:ext cx="4248472" cy="2816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1" y="4077072"/>
            <a:ext cx="1998222" cy="2664296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3750"/>
            <a:ext cx="3572245" cy="3417351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92019"/>
            <a:ext cx="3534544" cy="2356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3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D83EE-7F11-418B-B4AD-2B7731B64F7B}"/>
              </a:ext>
            </a:extLst>
          </p:cNvPr>
          <p:cNvSpPr txBox="1"/>
          <p:nvPr/>
        </p:nvSpPr>
        <p:spPr>
          <a:xfrm>
            <a:off x="611560" y="116632"/>
            <a:ext cx="806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You will look at the work of different artists relevant to the subject matter studying. </a:t>
            </a:r>
          </a:p>
          <a:p>
            <a:endParaRPr lang="en-GB" sz="2000" dirty="0"/>
          </a:p>
          <a:p>
            <a:r>
              <a:rPr lang="en-GB" sz="2000" dirty="0"/>
              <a:t>You will study their work to find out about how it was made or what meaning is behind it. This research will be in written form and visual studies.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5532" t="13068" r="5117" b="18351"/>
          <a:stretch/>
        </p:blipFill>
        <p:spPr>
          <a:xfrm>
            <a:off x="5714338" y="2100966"/>
            <a:ext cx="2952328" cy="3880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4660294" cy="324036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D83EE-7F11-418B-B4AD-2B7731B64F7B}"/>
              </a:ext>
            </a:extLst>
          </p:cNvPr>
          <p:cNvSpPr txBox="1"/>
          <p:nvPr/>
        </p:nvSpPr>
        <p:spPr>
          <a:xfrm>
            <a:off x="611560" y="116632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Be prepared to take photos for homework to help you work from when back in the classroom! This primary research is really important for showing that you own the imagery.</a:t>
            </a:r>
          </a:p>
          <a:p>
            <a:endParaRPr lang="en-GB" sz="2000" dirty="0"/>
          </a:p>
          <a:p>
            <a:r>
              <a:rPr lang="en-GB" sz="2000" dirty="0"/>
              <a:t>Homework is set every 2-3 weeks, with the expected time of 1 hour per week to work on it in order to get quality results. The nature of art can be time-consuming – you will need to be committed to working at home or after-school sessions.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780928"/>
            <a:ext cx="4992552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64904"/>
            <a:ext cx="3140930" cy="363814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656</TotalTime>
  <Words>656</Words>
  <Application>Microsoft Office PowerPoint</Application>
  <PresentationFormat>On-screen Show (4:3)</PresentationFormat>
  <Paragraphs>76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FORMAL ELEMENTS</dc:title>
  <dc:creator>Shelley</dc:creator>
  <cp:lastModifiedBy>A Jennings</cp:lastModifiedBy>
  <cp:revision>77</cp:revision>
  <dcterms:created xsi:type="dcterms:W3CDTF">2014-05-28T11:38:37Z</dcterms:created>
  <dcterms:modified xsi:type="dcterms:W3CDTF">2021-01-28T09:59:22Z</dcterms:modified>
</cp:coreProperties>
</file>