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0" d="100"/>
          <a:sy n="90" d="100"/>
        </p:scale>
        <p:origin x="120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57901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4019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61289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3480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442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81305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75652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99453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8217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775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5FF85-71E8-4115-9800-3124936CBE4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6113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5FF85-71E8-4115-9800-3124936CBE4D}" type="datetimeFigureOut">
              <a:rPr lang="en-GB" smtClean="0"/>
              <a:t>31/10/2022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3EFD6A-B49E-478D-AA86-ED92FFA3FB3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649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ounded Rectangular Callout 14">
            <a:extLst>
              <a:ext uri="{FF2B5EF4-FFF2-40B4-BE49-F238E27FC236}">
                <a16:creationId xmlns:a16="http://schemas.microsoft.com/office/drawing/2014/main" id="{879D21C2-3A66-4A3D-9ED6-68F0ED20E3AA}"/>
              </a:ext>
            </a:extLst>
          </p:cNvPr>
          <p:cNvSpPr/>
          <p:nvPr/>
        </p:nvSpPr>
        <p:spPr>
          <a:xfrm>
            <a:off x="1604458" y="4428429"/>
            <a:ext cx="8322109" cy="947284"/>
          </a:xfrm>
          <a:prstGeom prst="wedgeRoundRectCallou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571" b="1" i="1" u="sng" dirty="0">
                <a:solidFill>
                  <a:srgbClr val="FF0000"/>
                </a:solidFill>
                <a:latin typeface="Bernard MT Condensed" panose="02050806060905020404" pitchFamily="18" charset="0"/>
              </a:rPr>
              <a:t>A level Biology results are consistently strong</a:t>
            </a:r>
            <a:r>
              <a:rPr lang="en-GB" sz="2286" b="1" i="1" u="sng" dirty="0">
                <a:solidFill>
                  <a:srgbClr val="FF0000"/>
                </a:solidFill>
                <a:latin typeface="Bernard MT Condensed" panose="02050806060905020404" pitchFamily="18" charset="0"/>
              </a:rPr>
              <a:t>.</a:t>
            </a:r>
          </a:p>
          <a:p>
            <a:pPr algn="ctr"/>
            <a:r>
              <a:rPr lang="en-GB" sz="2286" b="1" i="1" u="sng" dirty="0">
                <a:solidFill>
                  <a:srgbClr val="FF0000"/>
                </a:solidFill>
                <a:latin typeface="Bernard MT Condensed" panose="02050806060905020404" pitchFamily="18" charset="0"/>
              </a:rPr>
              <a:t>The course is delivered by experienced, supportive teachers</a:t>
            </a:r>
            <a:r>
              <a:rPr lang="en-GB" sz="2571" b="1" i="1" u="sng" dirty="0">
                <a:solidFill>
                  <a:srgbClr val="FF0000"/>
                </a:solidFill>
                <a:latin typeface="Bernard MT Condensed" panose="02050806060905020404" pitchFamily="18" charset="0"/>
              </a:rPr>
              <a:t>.</a:t>
            </a:r>
            <a:endParaRPr lang="en-GB" sz="2000" dirty="0">
              <a:solidFill>
                <a:srgbClr val="FF0000"/>
              </a:solidFill>
              <a:latin typeface="Bernard MT Condensed" panose="02050806060905020404" pitchFamily="18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09748" y="-56287"/>
            <a:ext cx="8916819" cy="8177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714" b="1" i="1" dirty="0">
                <a:solidFill>
                  <a:srgbClr val="0033CC"/>
                </a:solidFill>
                <a:latin typeface="Bernard MT Condensed" panose="02050806060905020404" pitchFamily="18" charset="0"/>
              </a:rPr>
              <a:t>A LEVEL Biology </a:t>
            </a:r>
          </a:p>
        </p:txBody>
      </p:sp>
      <p:sp>
        <p:nvSpPr>
          <p:cNvPr id="13" name="Rectangle 12"/>
          <p:cNvSpPr/>
          <p:nvPr/>
        </p:nvSpPr>
        <p:spPr>
          <a:xfrm>
            <a:off x="765003" y="5318018"/>
            <a:ext cx="10595727" cy="1411284"/>
          </a:xfrm>
          <a:prstGeom prst="rect">
            <a:avLst/>
          </a:prstGeom>
          <a:ln w="38100"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en-GB" sz="2571" b="1" i="1" dirty="0">
                <a:latin typeface="Bookman Old Style" panose="02050604050505020204" pitchFamily="18" charset="0"/>
              </a:rPr>
              <a:t>CAN I STUDY A LEVEL BIOLOGY?</a:t>
            </a:r>
          </a:p>
          <a:p>
            <a:pPr algn="ctr"/>
            <a:r>
              <a:rPr lang="en-GB" sz="2000" b="1" i="1" dirty="0">
                <a:latin typeface="Bookman Old Style" panose="02050604050505020204" pitchFamily="18" charset="0"/>
              </a:rPr>
              <a:t>Grade 6 GCSE Biology or 6-6 in GCSE Combined Science is required. </a:t>
            </a:r>
          </a:p>
          <a:p>
            <a:pPr algn="ctr"/>
            <a:r>
              <a:rPr lang="en-GB" sz="2000" b="1" i="1" dirty="0">
                <a:latin typeface="Bookman Old Style" panose="02050604050505020204" pitchFamily="18" charset="0"/>
              </a:rPr>
              <a:t>If you are consistently working at this grade or above, you should consider BIOLOGY</a:t>
            </a:r>
          </a:p>
        </p:txBody>
      </p:sp>
      <p:sp>
        <p:nvSpPr>
          <p:cNvPr id="21" name="Rounded Rectangular Callout 14">
            <a:extLst>
              <a:ext uri="{FF2B5EF4-FFF2-40B4-BE49-F238E27FC236}">
                <a16:creationId xmlns:a16="http://schemas.microsoft.com/office/drawing/2014/main" id="{D0E7194E-9321-45AC-8346-7FAE27FDD376}"/>
              </a:ext>
            </a:extLst>
          </p:cNvPr>
          <p:cNvSpPr/>
          <p:nvPr/>
        </p:nvSpPr>
        <p:spPr>
          <a:xfrm>
            <a:off x="5921815" y="761501"/>
            <a:ext cx="5058498" cy="1786314"/>
          </a:xfrm>
          <a:prstGeom prst="wedgeRoundRectCallout">
            <a:avLst/>
          </a:prstGeom>
          <a:solidFill>
            <a:schemeClr val="bg1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dirty="0">
                <a:solidFill>
                  <a:schemeClr val="tx1"/>
                </a:solidFill>
              </a:rPr>
              <a:t>By the end of the course you will know more about a range of topics including: Biological molecules, cell biology, exchange mechanisms, energy transfer, nervous control and homeostasis, ecology</a:t>
            </a:r>
            <a:r>
              <a:rPr lang="en-GB">
                <a:solidFill>
                  <a:schemeClr val="tx1"/>
                </a:solidFill>
              </a:rPr>
              <a:t>, inheritance </a:t>
            </a:r>
            <a:r>
              <a:rPr lang="en-GB" dirty="0">
                <a:solidFill>
                  <a:schemeClr val="tx1"/>
                </a:solidFill>
              </a:rPr>
              <a:t>and the control of genes.</a:t>
            </a:r>
            <a:endParaRPr lang="en-GB" dirty="0"/>
          </a:p>
        </p:txBody>
      </p:sp>
      <p:sp>
        <p:nvSpPr>
          <p:cNvPr id="22" name="Rounded Rectangular Callout 14">
            <a:extLst>
              <a:ext uri="{FF2B5EF4-FFF2-40B4-BE49-F238E27FC236}">
                <a16:creationId xmlns:a16="http://schemas.microsoft.com/office/drawing/2014/main" id="{1CAC4B87-B2FF-4519-85EA-C4379BC1088A}"/>
              </a:ext>
            </a:extLst>
          </p:cNvPr>
          <p:cNvSpPr/>
          <p:nvPr/>
        </p:nvSpPr>
        <p:spPr>
          <a:xfrm>
            <a:off x="103840" y="2610627"/>
            <a:ext cx="5459833" cy="1278793"/>
          </a:xfrm>
          <a:prstGeom prst="wedgeRoundRectCallout">
            <a:avLst/>
          </a:prstGeom>
          <a:solidFill>
            <a:schemeClr val="bg1"/>
          </a:solidFill>
          <a:ln w="57150"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2000" b="1" i="1" dirty="0">
                <a:solidFill>
                  <a:schemeClr val="tx1"/>
                </a:solidFill>
              </a:rPr>
              <a:t> Studying A level Biology can lead to careers</a:t>
            </a:r>
          </a:p>
          <a:p>
            <a:r>
              <a:rPr lang="en-GB" sz="2000" b="1" i="1" dirty="0">
                <a:solidFill>
                  <a:schemeClr val="tx1"/>
                </a:solidFill>
              </a:rPr>
              <a:t>in medicine, care work, biomedical science, the emergency and uniformed services, healthcare, laboratory research and medical administration.</a:t>
            </a:r>
            <a:endParaRPr lang="en-GB" sz="2000" dirty="0"/>
          </a:p>
        </p:txBody>
      </p:sp>
      <p:sp>
        <p:nvSpPr>
          <p:cNvPr id="26" name="Rounded Rectangular Callout 14">
            <a:extLst>
              <a:ext uri="{FF2B5EF4-FFF2-40B4-BE49-F238E27FC236}">
                <a16:creationId xmlns:a16="http://schemas.microsoft.com/office/drawing/2014/main" id="{43B75517-6C9C-4F22-9C74-8981A56E69C8}"/>
              </a:ext>
            </a:extLst>
          </p:cNvPr>
          <p:cNvSpPr/>
          <p:nvPr/>
        </p:nvSpPr>
        <p:spPr>
          <a:xfrm>
            <a:off x="8474049" y="2660231"/>
            <a:ext cx="3538987" cy="1268690"/>
          </a:xfrm>
          <a:prstGeom prst="wedgeRoundRectCallout">
            <a:avLst/>
          </a:prstGeom>
          <a:solidFill>
            <a:schemeClr val="bg1"/>
          </a:solidFill>
          <a:ln w="57150">
            <a:solidFill>
              <a:srgbClr val="00CC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i="1" dirty="0">
                <a:solidFill>
                  <a:schemeClr val="tx1"/>
                </a:solidFill>
              </a:rPr>
              <a:t>A Level Biology </a:t>
            </a:r>
            <a:r>
              <a:rPr lang="en-GB" sz="2000" i="1" dirty="0">
                <a:solidFill>
                  <a:schemeClr val="tx1"/>
                </a:solidFill>
              </a:rPr>
              <a:t>is a facilitating subject commonly asked for in university entry requirements.</a:t>
            </a:r>
            <a:endParaRPr lang="en-GB" sz="2000" dirty="0"/>
          </a:p>
        </p:txBody>
      </p:sp>
      <p:sp>
        <p:nvSpPr>
          <p:cNvPr id="27" name="Rounded Rectangular Callout 14">
            <a:extLst>
              <a:ext uri="{FF2B5EF4-FFF2-40B4-BE49-F238E27FC236}">
                <a16:creationId xmlns:a16="http://schemas.microsoft.com/office/drawing/2014/main" id="{1009EF75-B948-4D65-8BC9-E5A7A2D8BDB1}"/>
              </a:ext>
            </a:extLst>
          </p:cNvPr>
          <p:cNvSpPr/>
          <p:nvPr/>
        </p:nvSpPr>
        <p:spPr>
          <a:xfrm>
            <a:off x="1145423" y="765962"/>
            <a:ext cx="4594649" cy="1431310"/>
          </a:xfrm>
          <a:prstGeom prst="wedgeRoundRectCallout">
            <a:avLst/>
          </a:prstGeom>
          <a:solidFill>
            <a:schemeClr val="bg1"/>
          </a:solidFill>
          <a:ln w="5715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i="1" dirty="0">
                <a:solidFill>
                  <a:schemeClr val="tx1"/>
                </a:solidFill>
              </a:rPr>
              <a:t>A level Biology provides a solid grounding in analytical thinking, writing reports and clear communication – all of which are useful life skills</a:t>
            </a:r>
            <a:endParaRPr lang="en-GB" sz="20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F92DC8-7BF3-4F1F-97AA-A0C549879C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037" y="4193717"/>
            <a:ext cx="1420421" cy="1070051"/>
          </a:xfrm>
          <a:prstGeom prst="rect">
            <a:avLst/>
          </a:prstGeom>
        </p:spPr>
      </p:pic>
      <p:pic>
        <p:nvPicPr>
          <p:cNvPr id="15" name="Picture 14">
            <a:extLst>
              <a:ext uri="{FF2B5EF4-FFF2-40B4-BE49-F238E27FC236}">
                <a16:creationId xmlns:a16="http://schemas.microsoft.com/office/drawing/2014/main" id="{49899920-0583-4F09-BB4A-B97AB825A4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62549" y="173546"/>
            <a:ext cx="850487" cy="106644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49899920-0583-4F09-BB4A-B97AB825A41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8414" y="148836"/>
            <a:ext cx="850487" cy="1066442"/>
          </a:xfrm>
          <a:prstGeom prst="rect">
            <a:avLst/>
          </a:prstGeom>
          <a:solidFill>
            <a:schemeClr val="bg1"/>
          </a:solidFill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40072" y="2782527"/>
            <a:ext cx="2609611" cy="1565767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5"/>
          <a:srcRect l="23246" t="5187" r="19802" b="6522"/>
          <a:stretch/>
        </p:blipFill>
        <p:spPr>
          <a:xfrm>
            <a:off x="10980312" y="3922486"/>
            <a:ext cx="875102" cy="1356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29036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 advTm="30000"/>
    </mc:Choice>
    <mc:Fallback xmlns="">
      <p:transition spd="slow" advClick="0" advTm="30000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170</Words>
  <Application>Microsoft Office PowerPoint</Application>
  <PresentationFormat>Widescreen</PresentationFormat>
  <Paragraphs>11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Bernard MT Condensed</vt:lpstr>
      <vt:lpstr>Bookman Old Style</vt:lpstr>
      <vt:lpstr>Calibri</vt:lpstr>
      <vt:lpstr>Calibri Light</vt:lpstr>
      <vt:lpstr>Office Theme</vt:lpstr>
      <vt:lpstr>PowerPoint Presentation</vt:lpstr>
    </vt:vector>
  </TitlesOfParts>
  <Company>Abbeyfield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Jones</dc:creator>
  <cp:lastModifiedBy>S Silcock</cp:lastModifiedBy>
  <cp:revision>18</cp:revision>
  <dcterms:created xsi:type="dcterms:W3CDTF">2020-10-06T14:44:49Z</dcterms:created>
  <dcterms:modified xsi:type="dcterms:W3CDTF">2022-10-31T16:55:55Z</dcterms:modified>
</cp:coreProperties>
</file>