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9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01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12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48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44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56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94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2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77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11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5FF85-71E8-4115-9800-3124936CBE4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4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ular Callout 14">
            <a:extLst>
              <a:ext uri="{FF2B5EF4-FFF2-40B4-BE49-F238E27FC236}">
                <a16:creationId xmlns:a16="http://schemas.microsoft.com/office/drawing/2014/main" id="{879D21C2-3A66-4A3D-9ED6-68F0ED20E3AA}"/>
              </a:ext>
            </a:extLst>
          </p:cNvPr>
          <p:cNvSpPr/>
          <p:nvPr/>
        </p:nvSpPr>
        <p:spPr>
          <a:xfrm>
            <a:off x="1621991" y="4177104"/>
            <a:ext cx="8326658" cy="1331938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71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A</a:t>
            </a:r>
            <a:r>
              <a:rPr lang="en-GB" sz="2571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 </a:t>
            </a:r>
            <a:r>
              <a:rPr lang="en-GB" sz="2286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LEVEL GEOGRAPHY RESULTS ARE CONSISTENTLY </a:t>
            </a:r>
            <a:r>
              <a:rPr lang="en-GB" sz="2286" b="1" i="1" u="sng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VERY STRONG </a:t>
            </a:r>
            <a:r>
              <a:rPr lang="en-GB" sz="2286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AND THE COURSE IS EXTREMELY WELL </a:t>
            </a:r>
            <a:r>
              <a:rPr lang="en-GB" sz="2571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SUPPORTED BY EXPERIENCED TEACHERS </a:t>
            </a:r>
            <a:endParaRPr lang="en-GB" sz="2000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267" y="1827004"/>
            <a:ext cx="2719095" cy="24333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04458" y="30154"/>
            <a:ext cx="8916819" cy="81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714" b="1" i="1" dirty="0">
                <a:solidFill>
                  <a:srgbClr val="0033CC"/>
                </a:solidFill>
                <a:latin typeface="Bernard MT Condensed" panose="02050806060905020404" pitchFamily="18" charset="0"/>
              </a:rPr>
              <a:t>A LEVEL GEOGRAPHY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5003" y="5546713"/>
            <a:ext cx="10595727" cy="1103507"/>
          </a:xfrm>
          <a:prstGeom prst="rect">
            <a:avLst/>
          </a:prstGeom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571" b="1" i="1" dirty="0">
                <a:latin typeface="Bookman Old Style" panose="02050604050505020204" pitchFamily="18" charset="0"/>
              </a:rPr>
              <a:t>CAN I STUDY A LEVEL GEOGRAPHY?</a:t>
            </a:r>
          </a:p>
          <a:p>
            <a:pPr algn="ctr"/>
            <a:r>
              <a:rPr lang="en-GB" sz="2000" b="1" i="1" dirty="0">
                <a:latin typeface="Bookman Old Style" panose="02050604050505020204" pitchFamily="18" charset="0"/>
              </a:rPr>
              <a:t>Entry required is Grade 5 Geography . If you are consistently working at this grade or above, you should consider </a:t>
            </a:r>
            <a:r>
              <a:rPr lang="en-GB" sz="2000" b="1" i="1" dirty="0" smtClean="0">
                <a:latin typeface="Bookman Old Style" panose="02050604050505020204" pitchFamily="18" charset="0"/>
              </a:rPr>
              <a:t>GEOGRAPHY</a:t>
            </a:r>
            <a:endParaRPr lang="en-GB" sz="2000" b="1" i="1" dirty="0">
              <a:latin typeface="Bookman Old Style" panose="020506040505050202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255B9E-CD1E-4EAD-9EA2-66DEABC8A96D}"/>
              </a:ext>
            </a:extLst>
          </p:cNvPr>
          <p:cNvSpPr/>
          <p:nvPr/>
        </p:nvSpPr>
        <p:spPr>
          <a:xfrm>
            <a:off x="2397562" y="682057"/>
            <a:ext cx="7330614" cy="97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857" b="1" i="1" dirty="0">
                <a:latin typeface="Bernard MT Condensed" panose="02050806060905020404" pitchFamily="18" charset="0"/>
              </a:rPr>
              <a:t>WHY CHOOSE A LEVEL GEOGRAPHY?</a:t>
            </a:r>
          </a:p>
          <a:p>
            <a:pPr algn="ctr"/>
            <a:r>
              <a:rPr lang="en-GB" sz="1857" b="1" i="1" dirty="0">
                <a:latin typeface="AriaR"/>
              </a:rPr>
              <a:t> </a:t>
            </a:r>
          </a:p>
        </p:txBody>
      </p:sp>
      <p:sp>
        <p:nvSpPr>
          <p:cNvPr id="21" name="Rounded Rectangular Callout 14">
            <a:extLst>
              <a:ext uri="{FF2B5EF4-FFF2-40B4-BE49-F238E27FC236}">
                <a16:creationId xmlns:a16="http://schemas.microsoft.com/office/drawing/2014/main" id="{D0E7194E-9321-45AC-8346-7FAE27FDD376}"/>
              </a:ext>
            </a:extLst>
          </p:cNvPr>
          <p:cNvSpPr/>
          <p:nvPr/>
        </p:nvSpPr>
        <p:spPr>
          <a:xfrm>
            <a:off x="7943745" y="1280442"/>
            <a:ext cx="3546235" cy="1288891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chemeClr val="tx1"/>
                </a:solidFill>
              </a:rPr>
              <a:t>Excellent links to other subjects </a:t>
            </a:r>
            <a:r>
              <a:rPr lang="en-GB" sz="2000" i="1" dirty="0">
                <a:solidFill>
                  <a:schemeClr val="tx1"/>
                </a:solidFill>
              </a:rPr>
              <a:t>i.e. Economics, Business, </a:t>
            </a:r>
            <a:r>
              <a:rPr lang="en-GB" sz="2000" i="1" dirty="0" smtClean="0">
                <a:solidFill>
                  <a:schemeClr val="tx1"/>
                </a:solidFill>
              </a:rPr>
              <a:t>Sciences, English and </a:t>
            </a:r>
            <a:r>
              <a:rPr lang="en-GB" sz="2000" i="1" dirty="0">
                <a:solidFill>
                  <a:schemeClr val="tx1"/>
                </a:solidFill>
              </a:rPr>
              <a:t>ALL other Humanities subjects. </a:t>
            </a:r>
            <a:endParaRPr lang="en-GB" sz="2000" dirty="0"/>
          </a:p>
        </p:txBody>
      </p:sp>
      <p:sp>
        <p:nvSpPr>
          <p:cNvPr id="22" name="Rounded Rectangular Callout 14">
            <a:extLst>
              <a:ext uri="{FF2B5EF4-FFF2-40B4-BE49-F238E27FC236}">
                <a16:creationId xmlns:a16="http://schemas.microsoft.com/office/drawing/2014/main" id="{1CAC4B87-B2FF-4519-85EA-C4379BC1088A}"/>
              </a:ext>
            </a:extLst>
          </p:cNvPr>
          <p:cNvSpPr/>
          <p:nvPr/>
        </p:nvSpPr>
        <p:spPr>
          <a:xfrm>
            <a:off x="552390" y="1386644"/>
            <a:ext cx="4584876" cy="1276406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chemeClr val="tx1"/>
                </a:solidFill>
              </a:rPr>
              <a:t>Highly academic and valued by employees and universities </a:t>
            </a:r>
            <a:r>
              <a:rPr lang="en-GB" sz="2000" i="1" dirty="0">
                <a:solidFill>
                  <a:schemeClr val="tx1"/>
                </a:solidFill>
              </a:rPr>
              <a:t>-  Geography graduates are amongst the most </a:t>
            </a:r>
            <a:r>
              <a:rPr lang="en-GB" sz="2000" i="1" dirty="0" smtClean="0">
                <a:solidFill>
                  <a:schemeClr val="tx1"/>
                </a:solidFill>
              </a:rPr>
              <a:t>employable – a </a:t>
            </a:r>
            <a:r>
              <a:rPr lang="en-GB" sz="2000" b="1" i="1" dirty="0" smtClean="0">
                <a:solidFill>
                  <a:schemeClr val="tx1"/>
                </a:solidFill>
              </a:rPr>
              <a:t>facilitating</a:t>
            </a:r>
            <a:r>
              <a:rPr lang="en-GB" sz="2000" i="1" dirty="0" smtClean="0">
                <a:solidFill>
                  <a:schemeClr val="tx1"/>
                </a:solidFill>
              </a:rPr>
              <a:t> subject. </a:t>
            </a:r>
            <a:endParaRPr lang="en-GB" sz="2000" dirty="0"/>
          </a:p>
        </p:txBody>
      </p:sp>
      <p:sp>
        <p:nvSpPr>
          <p:cNvPr id="26" name="Rounded Rectangular Callout 14">
            <a:extLst>
              <a:ext uri="{FF2B5EF4-FFF2-40B4-BE49-F238E27FC236}">
                <a16:creationId xmlns:a16="http://schemas.microsoft.com/office/drawing/2014/main" id="{43B75517-6C9C-4F22-9C74-8981A56E69C8}"/>
              </a:ext>
            </a:extLst>
          </p:cNvPr>
          <p:cNvSpPr/>
          <p:nvPr/>
        </p:nvSpPr>
        <p:spPr>
          <a:xfrm>
            <a:off x="7512650" y="2797104"/>
            <a:ext cx="3538987" cy="1268690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chemeClr val="tx1"/>
                </a:solidFill>
              </a:rPr>
              <a:t>Top Universities identify Geography </a:t>
            </a:r>
            <a:r>
              <a:rPr lang="en-GB" sz="2000" i="1" dirty="0">
                <a:solidFill>
                  <a:schemeClr val="tx1"/>
                </a:solidFill>
              </a:rPr>
              <a:t>as most likely to be required, or preferred, for entry for degree courses</a:t>
            </a:r>
            <a:endParaRPr lang="en-GB" sz="2000" dirty="0"/>
          </a:p>
        </p:txBody>
      </p:sp>
      <p:sp>
        <p:nvSpPr>
          <p:cNvPr id="27" name="Rounded Rectangular Callout 14">
            <a:extLst>
              <a:ext uri="{FF2B5EF4-FFF2-40B4-BE49-F238E27FC236}">
                <a16:creationId xmlns:a16="http://schemas.microsoft.com/office/drawing/2014/main" id="{1009EF75-B948-4D65-8BC9-E5A7A2D8BDB1}"/>
              </a:ext>
            </a:extLst>
          </p:cNvPr>
          <p:cNvSpPr/>
          <p:nvPr/>
        </p:nvSpPr>
        <p:spPr>
          <a:xfrm>
            <a:off x="1349689" y="2934043"/>
            <a:ext cx="3428997" cy="1224226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>
                <a:solidFill>
                  <a:schemeClr val="tx1"/>
                </a:solidFill>
              </a:rPr>
              <a:t>In a diverse and changing word, </a:t>
            </a:r>
            <a:r>
              <a:rPr lang="en-GB" sz="2000" b="1" i="1" dirty="0">
                <a:solidFill>
                  <a:schemeClr val="tx1"/>
                </a:solidFill>
              </a:rPr>
              <a:t>Geography is one of the most relevant subjects </a:t>
            </a:r>
            <a:r>
              <a:rPr lang="en-GB" sz="2000" i="1" dirty="0">
                <a:solidFill>
                  <a:schemeClr val="tx1"/>
                </a:solidFill>
              </a:rPr>
              <a:t>you can choose to study. </a:t>
            </a:r>
            <a:endParaRPr lang="en-GB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7F97FC-C7DD-4A29-8F48-08D5AB2A46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649" y="4161808"/>
            <a:ext cx="1288891" cy="12888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EF92DC8-7BF3-4F1F-97AA-A0C549879C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37" y="4365353"/>
            <a:ext cx="1420421" cy="10700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9899920-0583-4F09-BB4A-B97AB825A4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312" y="102691"/>
            <a:ext cx="850487" cy="10664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899920-0583-4F09-BB4A-B97AB825A4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14" y="148836"/>
            <a:ext cx="850487" cy="106644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0290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AriaR</vt:lpstr>
      <vt:lpstr>Bernard MT Condensed</vt:lpstr>
      <vt:lpstr>Bookman Old Style</vt:lpstr>
      <vt:lpstr>Calibri</vt:lpstr>
      <vt:lpstr>Calibri Light</vt:lpstr>
      <vt:lpstr>Office Theme</vt:lpstr>
      <vt:lpstr>PowerPoint Presentation</vt:lpstr>
    </vt:vector>
  </TitlesOfParts>
  <Company>Abbeyfield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Jones</dc:creator>
  <cp:lastModifiedBy>S Jones</cp:lastModifiedBy>
  <cp:revision>1</cp:revision>
  <dcterms:created xsi:type="dcterms:W3CDTF">2020-10-06T14:44:49Z</dcterms:created>
  <dcterms:modified xsi:type="dcterms:W3CDTF">2020-10-06T14:45:23Z</dcterms:modified>
</cp:coreProperties>
</file>