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9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1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2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8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4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6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4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7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1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FF85-71E8-4115-9800-3124936CBE4D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ular Callout 14">
            <a:extLst>
              <a:ext uri="{FF2B5EF4-FFF2-40B4-BE49-F238E27FC236}">
                <a16:creationId xmlns:a16="http://schemas.microsoft.com/office/drawing/2014/main" xmlns="" id="{879D21C2-3A66-4A3D-9ED6-68F0ED20E3AA}"/>
              </a:ext>
            </a:extLst>
          </p:cNvPr>
          <p:cNvSpPr/>
          <p:nvPr/>
        </p:nvSpPr>
        <p:spPr>
          <a:xfrm>
            <a:off x="5615189" y="4382955"/>
            <a:ext cx="6464288" cy="88037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71" b="1" u="sng" dirty="0">
                <a:solidFill>
                  <a:srgbClr val="FF0000"/>
                </a:solidFill>
              </a:rPr>
              <a:t>A</a:t>
            </a:r>
            <a:r>
              <a:rPr lang="en-GB" sz="2571" b="1" u="sng" dirty="0">
                <a:solidFill>
                  <a:srgbClr val="FF0000"/>
                </a:solidFill>
              </a:rPr>
              <a:t> </a:t>
            </a:r>
            <a:r>
              <a:rPr lang="en-GB" sz="2286" b="1" u="sng" dirty="0">
                <a:solidFill>
                  <a:srgbClr val="FF0000"/>
                </a:solidFill>
              </a:rPr>
              <a:t>LEVEL </a:t>
            </a:r>
            <a:r>
              <a:rPr lang="en-GB" sz="2286" b="1" u="sng" dirty="0" smtClean="0">
                <a:solidFill>
                  <a:srgbClr val="FF0000"/>
                </a:solidFill>
              </a:rPr>
              <a:t>ECONOMICS RESULTS </a:t>
            </a:r>
            <a:r>
              <a:rPr lang="en-GB" sz="2286" b="1" u="sng" dirty="0">
                <a:solidFill>
                  <a:srgbClr val="FF0000"/>
                </a:solidFill>
              </a:rPr>
              <a:t>ARE CONSISTENTLY </a:t>
            </a:r>
            <a:r>
              <a:rPr lang="en-GB" sz="2286" b="1" u="sng" dirty="0" smtClean="0">
                <a:solidFill>
                  <a:srgbClr val="FF0000"/>
                </a:solidFill>
              </a:rPr>
              <a:t>AMONG THE HIGHEST PERFOREMING  SUBJECTS AT ABBEYFIELD AND IN THE LOCAL AREA.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4458" y="30154"/>
            <a:ext cx="8916819" cy="81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14" b="1" dirty="0">
                <a:solidFill>
                  <a:srgbClr val="0033CC"/>
                </a:solidFill>
              </a:rPr>
              <a:t>A LEVEL </a:t>
            </a:r>
            <a:r>
              <a:rPr lang="en-GB" sz="4714" b="1" dirty="0" smtClean="0">
                <a:solidFill>
                  <a:srgbClr val="0033CC"/>
                </a:solidFill>
              </a:rPr>
              <a:t>ECONOMICS</a:t>
            </a:r>
            <a:endParaRPr lang="en-GB" sz="4714" b="1" dirty="0">
              <a:solidFill>
                <a:srgbClr val="0033C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7689" y="5567487"/>
            <a:ext cx="8574187" cy="1103507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571" b="1" dirty="0"/>
              <a:t>CAN I STUDY A LEVEL </a:t>
            </a:r>
            <a:r>
              <a:rPr lang="en-GB" sz="2571" b="1" dirty="0" smtClean="0"/>
              <a:t>ECONOMICS?</a:t>
            </a:r>
            <a:endParaRPr lang="en-GB" sz="2571" b="1" dirty="0"/>
          </a:p>
          <a:p>
            <a:pPr algn="ctr"/>
            <a:r>
              <a:rPr lang="en-GB" sz="2000" dirty="0"/>
              <a:t>Entry required is</a:t>
            </a:r>
            <a:r>
              <a:rPr lang="en-GB" sz="2000" b="1" dirty="0"/>
              <a:t> Grade 5 </a:t>
            </a:r>
            <a:r>
              <a:rPr lang="en-GB" sz="2000" b="1" dirty="0" smtClean="0"/>
              <a:t>Maths &amp; English</a:t>
            </a:r>
            <a:r>
              <a:rPr lang="en-GB" sz="2000" dirty="0" smtClean="0"/>
              <a:t>. This is an essay based subject that applies a mathematical and logical approach to thinking and theory.</a:t>
            </a:r>
            <a:endParaRPr lang="en-GB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8255B9E-CD1E-4EAD-9EA2-66DEABC8A96D}"/>
              </a:ext>
            </a:extLst>
          </p:cNvPr>
          <p:cNvSpPr/>
          <p:nvPr/>
        </p:nvSpPr>
        <p:spPr>
          <a:xfrm>
            <a:off x="2397561" y="682057"/>
            <a:ext cx="8123715" cy="932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WHY CHOOSE A LEVEL </a:t>
            </a:r>
            <a:r>
              <a:rPr lang="en-GB" sz="3600" b="1" dirty="0" smtClean="0"/>
              <a:t>ECONOMICS?</a:t>
            </a:r>
            <a:endParaRPr lang="en-GB" sz="3600" b="1" dirty="0"/>
          </a:p>
          <a:p>
            <a:pPr algn="ctr"/>
            <a:r>
              <a:rPr lang="en-GB" sz="1857" b="1" i="1" dirty="0"/>
              <a:t> </a:t>
            </a:r>
          </a:p>
        </p:txBody>
      </p:sp>
      <p:sp>
        <p:nvSpPr>
          <p:cNvPr id="21" name="Rounded Rectangular Callout 14">
            <a:extLst>
              <a:ext uri="{FF2B5EF4-FFF2-40B4-BE49-F238E27FC236}">
                <a16:creationId xmlns:a16="http://schemas.microsoft.com/office/drawing/2014/main" xmlns="" id="{D0E7194E-9321-45AC-8346-7FAE27FDD376}"/>
              </a:ext>
            </a:extLst>
          </p:cNvPr>
          <p:cNvSpPr/>
          <p:nvPr/>
        </p:nvSpPr>
        <p:spPr>
          <a:xfrm>
            <a:off x="7563846" y="1282883"/>
            <a:ext cx="4083574" cy="1288891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A ‘Social Science’ </a:t>
            </a:r>
            <a:r>
              <a:rPr lang="en-GB" sz="2000" dirty="0" smtClean="0">
                <a:solidFill>
                  <a:schemeClr val="tx1"/>
                </a:solidFill>
              </a:rPr>
              <a:t>– Economics works well with a Science/Maths or English/History combination of subjects</a:t>
            </a:r>
            <a:endParaRPr lang="en-GB" sz="2000" dirty="0"/>
          </a:p>
        </p:txBody>
      </p:sp>
      <p:sp>
        <p:nvSpPr>
          <p:cNvPr id="22" name="Rounded Rectangular Callout 14">
            <a:extLst>
              <a:ext uri="{FF2B5EF4-FFF2-40B4-BE49-F238E27FC236}">
                <a16:creationId xmlns:a16="http://schemas.microsoft.com/office/drawing/2014/main" xmlns="" id="{1CAC4B87-B2FF-4519-85EA-C4379BC1088A}"/>
              </a:ext>
            </a:extLst>
          </p:cNvPr>
          <p:cNvSpPr/>
          <p:nvPr/>
        </p:nvSpPr>
        <p:spPr>
          <a:xfrm>
            <a:off x="57202" y="1333610"/>
            <a:ext cx="4584876" cy="1276406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An academic A Level &amp; the </a:t>
            </a:r>
            <a:r>
              <a:rPr lang="en-GB" sz="2000" b="1" dirty="0" smtClean="0">
                <a:solidFill>
                  <a:schemeClr val="tx1"/>
                </a:solidFill>
              </a:rPr>
              <a:t>most popular </a:t>
            </a:r>
            <a:r>
              <a:rPr lang="en-GB" sz="2000" dirty="0" smtClean="0">
                <a:solidFill>
                  <a:schemeClr val="tx1"/>
                </a:solidFill>
              </a:rPr>
              <a:t>A Level subject undertaken by students studying </a:t>
            </a:r>
            <a:r>
              <a:rPr lang="en-GB" sz="2000" dirty="0" smtClean="0">
                <a:solidFill>
                  <a:schemeClr val="tx1"/>
                </a:solidFill>
              </a:rPr>
              <a:t>&amp; at </a:t>
            </a:r>
            <a:r>
              <a:rPr lang="en-GB" sz="2000" b="1" dirty="0">
                <a:solidFill>
                  <a:schemeClr val="tx1"/>
                </a:solidFill>
              </a:rPr>
              <a:t>Russell Group  </a:t>
            </a:r>
            <a:r>
              <a:rPr lang="en-GB" sz="2000" b="1" dirty="0" smtClean="0">
                <a:solidFill>
                  <a:schemeClr val="tx1"/>
                </a:solidFill>
              </a:rPr>
              <a:t>Oxbridge </a:t>
            </a:r>
            <a:r>
              <a:rPr lang="en-GB" sz="2000" dirty="0" smtClean="0">
                <a:solidFill>
                  <a:schemeClr val="tx1"/>
                </a:solidFill>
              </a:rPr>
              <a:t>universities</a:t>
            </a:r>
            <a:endParaRPr lang="en-GB" sz="2000" dirty="0"/>
          </a:p>
        </p:txBody>
      </p:sp>
      <p:sp>
        <p:nvSpPr>
          <p:cNvPr id="26" name="Rounded Rectangular Callout 14">
            <a:extLst>
              <a:ext uri="{FF2B5EF4-FFF2-40B4-BE49-F238E27FC236}">
                <a16:creationId xmlns:a16="http://schemas.microsoft.com/office/drawing/2014/main" xmlns="" id="{43B75517-6C9C-4F22-9C74-8981A56E69C8}"/>
              </a:ext>
            </a:extLst>
          </p:cNvPr>
          <p:cNvSpPr/>
          <p:nvPr/>
        </p:nvSpPr>
        <p:spPr>
          <a:xfrm>
            <a:off x="5971978" y="2887158"/>
            <a:ext cx="4318149" cy="1268690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Economics is a study of behaviours</a:t>
            </a:r>
            <a:r>
              <a:rPr lang="en-GB" sz="2000" dirty="0" smtClean="0">
                <a:solidFill>
                  <a:schemeClr val="tx1"/>
                </a:solidFill>
              </a:rPr>
              <a:t>. Looking at how individuals, businesses, Governments, markets and global economies behave and </a:t>
            </a:r>
            <a:r>
              <a:rPr lang="en-GB" sz="2000" b="1" dirty="0" smtClean="0">
                <a:solidFill>
                  <a:schemeClr val="tx1"/>
                </a:solidFill>
              </a:rPr>
              <a:t>why</a:t>
            </a:r>
            <a:endParaRPr lang="en-GB" sz="2000" b="1" dirty="0"/>
          </a:p>
        </p:txBody>
      </p:sp>
      <p:sp>
        <p:nvSpPr>
          <p:cNvPr id="27" name="Rounded Rectangular Callout 14">
            <a:extLst>
              <a:ext uri="{FF2B5EF4-FFF2-40B4-BE49-F238E27FC236}">
                <a16:creationId xmlns:a16="http://schemas.microsoft.com/office/drawing/2014/main" xmlns="" id="{1009EF75-B948-4D65-8BC9-E5A7A2D8BDB1}"/>
              </a:ext>
            </a:extLst>
          </p:cNvPr>
          <p:cNvSpPr/>
          <p:nvPr/>
        </p:nvSpPr>
        <p:spPr>
          <a:xfrm>
            <a:off x="65188" y="2927177"/>
            <a:ext cx="4664745" cy="2186095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Economics has </a:t>
            </a:r>
            <a:r>
              <a:rPr lang="en-GB" sz="2000" b="1" dirty="0" smtClean="0">
                <a:solidFill>
                  <a:schemeClr val="tx1"/>
                </a:solidFill>
              </a:rPr>
              <a:t>never been more relevant </a:t>
            </a:r>
            <a:r>
              <a:rPr lang="en-GB" sz="2000" dirty="0" smtClean="0">
                <a:solidFill>
                  <a:schemeClr val="tx1"/>
                </a:solidFill>
              </a:rPr>
              <a:t>as a subject. Understanding the theory that is underpinning decisions being made by Governments across the world today and looking at the </a:t>
            </a:r>
            <a:r>
              <a:rPr lang="en-GB" sz="2000" b="1" dirty="0" smtClean="0">
                <a:solidFill>
                  <a:schemeClr val="tx1"/>
                </a:solidFill>
              </a:rPr>
              <a:t>consequences of issues such as BREXIT and the COVID pandemic.</a:t>
            </a:r>
            <a:endParaRPr lang="en-GB" sz="2000" b="1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312" y="102691"/>
            <a:ext cx="850487" cy="10664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4" y="148836"/>
            <a:ext cx="850487" cy="10664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4159"/>
          <a:stretch/>
        </p:blipFill>
        <p:spPr>
          <a:xfrm>
            <a:off x="10413330" y="2696390"/>
            <a:ext cx="1427503" cy="15240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0899" y="1395649"/>
            <a:ext cx="2524125" cy="1409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86984">
            <a:off x="4662972" y="3827657"/>
            <a:ext cx="1019175" cy="1438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13685" y="5429398"/>
            <a:ext cx="2015181" cy="128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0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Abbeyfield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Jones</dc:creator>
  <cp:lastModifiedBy>R Plummer</cp:lastModifiedBy>
  <cp:revision>4</cp:revision>
  <dcterms:created xsi:type="dcterms:W3CDTF">2020-10-06T14:44:49Z</dcterms:created>
  <dcterms:modified xsi:type="dcterms:W3CDTF">2020-10-18T18:13:06Z</dcterms:modified>
</cp:coreProperties>
</file>