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663DB-48E0-4BF2-B0E5-82CD0EC960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87E4E8-6E12-4B2C-A044-9B706BFD8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30396D-F98E-432A-B33F-DA26F57074BC}"/>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5" name="Footer Placeholder 4">
            <a:extLst>
              <a:ext uri="{FF2B5EF4-FFF2-40B4-BE49-F238E27FC236}">
                <a16:creationId xmlns:a16="http://schemas.microsoft.com/office/drawing/2014/main" id="{FA87D434-37AE-4FFC-A831-8AE52D7259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1FCD82-25D4-41F1-A89A-B7A56784DDBB}"/>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46860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7F8C-7755-42DB-AFB0-8A0AC07152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6AF2A7-57E2-4424-AE52-44A3184B2B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ABED4B-AF57-454B-BC79-B4537C0E11CA}"/>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5" name="Footer Placeholder 4">
            <a:extLst>
              <a:ext uri="{FF2B5EF4-FFF2-40B4-BE49-F238E27FC236}">
                <a16:creationId xmlns:a16="http://schemas.microsoft.com/office/drawing/2014/main" id="{F249D734-D63F-4F91-8584-4E62DF73D5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10C792-EA8B-4FCF-BDA0-B7859A0DF998}"/>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157646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410FAA-FDB6-49BF-916F-4370B884C4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CE6209-82BA-407E-B4F4-6E1D6AB5C2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9E645-8E14-497A-866F-B39DB187250B}"/>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5" name="Footer Placeholder 4">
            <a:extLst>
              <a:ext uri="{FF2B5EF4-FFF2-40B4-BE49-F238E27FC236}">
                <a16:creationId xmlns:a16="http://schemas.microsoft.com/office/drawing/2014/main" id="{C6C7FD1C-2EB7-4DED-BAB7-947EA00513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E6778E-657B-4549-9DBD-64B9F662BBF7}"/>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165187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C73D-362F-4BD7-BDD9-99668D3914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2282A5-3ACA-4812-96DE-A527435B43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8888BC-00A6-4561-BF35-17D163B9FB51}"/>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5" name="Footer Placeholder 4">
            <a:extLst>
              <a:ext uri="{FF2B5EF4-FFF2-40B4-BE49-F238E27FC236}">
                <a16:creationId xmlns:a16="http://schemas.microsoft.com/office/drawing/2014/main" id="{85EA723C-D55F-4CBC-9A55-50052A6EF2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AFA5FC-320E-4638-ACA2-08AFF948CDCF}"/>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334132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A5C4E-7CCF-4D49-9C7F-259BEF6402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11D5F5-6360-4263-9F0B-C69AC0D392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C9ED62-6215-4C04-95E4-7EABEF8D12F1}"/>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5" name="Footer Placeholder 4">
            <a:extLst>
              <a:ext uri="{FF2B5EF4-FFF2-40B4-BE49-F238E27FC236}">
                <a16:creationId xmlns:a16="http://schemas.microsoft.com/office/drawing/2014/main" id="{EB6A87C6-5AD7-4B17-B645-9631FAA332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D850A6-700F-49C5-9E2A-99BEC9394452}"/>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99097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78CA-B852-4E33-B85C-C0B61446F6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B6DA1D-CDB8-40D7-BC7E-8CCEA10EFD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045F6FD-3B2E-4A98-AB81-B5D872E204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BE08AD-6959-4D3F-AC1B-BB27A11A8D6C}"/>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6" name="Footer Placeholder 5">
            <a:extLst>
              <a:ext uri="{FF2B5EF4-FFF2-40B4-BE49-F238E27FC236}">
                <a16:creationId xmlns:a16="http://schemas.microsoft.com/office/drawing/2014/main" id="{7AD1AE9C-3C06-4DFD-9A33-E076028480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BA9B15-5975-4C28-BB9A-02329622C0E7}"/>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424629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B663-8729-4597-BE95-3440AB2156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2E9269-E82C-4220-803D-B3FE4403B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61FE6E-DA14-4C56-8E1A-749CE9EC85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BA6E86-2C81-479F-A43B-06EEE808CF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18EAEC-2784-477F-8DEF-B174B10E3B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5FD500-B8B5-4CD2-A122-DFA2CE39A016}"/>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8" name="Footer Placeholder 7">
            <a:extLst>
              <a:ext uri="{FF2B5EF4-FFF2-40B4-BE49-F238E27FC236}">
                <a16:creationId xmlns:a16="http://schemas.microsoft.com/office/drawing/2014/main" id="{53C861A9-332E-47CC-A33F-D60F551BA3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7FBB73-C541-4040-AF0C-8FE06F9E7B0B}"/>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17319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82AA9-C420-4DBF-874F-611BBAA4D1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6D35C5-8761-4D6C-B1DA-F2AADE54D3F3}"/>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4" name="Footer Placeholder 3">
            <a:extLst>
              <a:ext uri="{FF2B5EF4-FFF2-40B4-BE49-F238E27FC236}">
                <a16:creationId xmlns:a16="http://schemas.microsoft.com/office/drawing/2014/main" id="{0AAC901F-3F1D-4B4D-BBD2-B0CBD656F1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540B80-23FE-4C21-89A4-00A101EDFAD6}"/>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241493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7DDF3F-A7C8-4772-BFE6-0E1ECF75D4B8}"/>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3" name="Footer Placeholder 2">
            <a:extLst>
              <a:ext uri="{FF2B5EF4-FFF2-40B4-BE49-F238E27FC236}">
                <a16:creationId xmlns:a16="http://schemas.microsoft.com/office/drawing/2014/main" id="{1956A142-C0D6-4868-8326-8F1069086E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BAD6B6-EECA-4028-88D3-8481421971C9}"/>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243332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2CAAF-4E2C-4F43-B7F7-0875355F95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EE9D15-04AE-4091-B255-83EF7BD62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D43FB0-1ACB-4C6C-AC41-C46977565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D9E87-8379-48C6-A480-295C470AA82D}"/>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6" name="Footer Placeholder 5">
            <a:extLst>
              <a:ext uri="{FF2B5EF4-FFF2-40B4-BE49-F238E27FC236}">
                <a16:creationId xmlns:a16="http://schemas.microsoft.com/office/drawing/2014/main" id="{D95641BC-0EF6-4ED8-B52E-ED5472074F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A32254-89EB-478F-BA82-D5ABDAB0AEBE}"/>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48809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9A10-0C4A-4DA5-87FC-33DB9B1DDA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56F632-EFB0-4C2D-98CB-8B3F838264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59B310-5271-4755-B99A-56BCD1BD6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60AE3-8673-41AC-B73B-B3D9858FFD51}"/>
              </a:ext>
            </a:extLst>
          </p:cNvPr>
          <p:cNvSpPr>
            <a:spLocks noGrp="1"/>
          </p:cNvSpPr>
          <p:nvPr>
            <p:ph type="dt" sz="half" idx="10"/>
          </p:nvPr>
        </p:nvSpPr>
        <p:spPr/>
        <p:txBody>
          <a:bodyPr/>
          <a:lstStyle/>
          <a:p>
            <a:fld id="{DBB8D8C0-5BD8-4831-8CD7-41FAD4E9C367}" type="datetimeFigureOut">
              <a:rPr lang="en-GB" smtClean="0"/>
              <a:t>20/10/2020</a:t>
            </a:fld>
            <a:endParaRPr lang="en-GB"/>
          </a:p>
        </p:txBody>
      </p:sp>
      <p:sp>
        <p:nvSpPr>
          <p:cNvPr id="6" name="Footer Placeholder 5">
            <a:extLst>
              <a:ext uri="{FF2B5EF4-FFF2-40B4-BE49-F238E27FC236}">
                <a16:creationId xmlns:a16="http://schemas.microsoft.com/office/drawing/2014/main" id="{6C7CAB67-FC2D-415E-9681-9AE62A6B6C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5F9AB6-4CCF-44E2-94C2-19F051C5C0F5}"/>
              </a:ext>
            </a:extLst>
          </p:cNvPr>
          <p:cNvSpPr>
            <a:spLocks noGrp="1"/>
          </p:cNvSpPr>
          <p:nvPr>
            <p:ph type="sldNum" sz="quarter" idx="12"/>
          </p:nvPr>
        </p:nvSpPr>
        <p:spPr/>
        <p:txBody>
          <a:bodyPr/>
          <a:lstStyle/>
          <a:p>
            <a:fld id="{3C34B475-34DF-4D91-86B7-55DC05D01FBC}" type="slidenum">
              <a:rPr lang="en-GB" smtClean="0"/>
              <a:t>‹#›</a:t>
            </a:fld>
            <a:endParaRPr lang="en-GB"/>
          </a:p>
        </p:txBody>
      </p:sp>
    </p:spTree>
    <p:extLst>
      <p:ext uri="{BB962C8B-B14F-4D97-AF65-F5344CB8AC3E}">
        <p14:creationId xmlns:p14="http://schemas.microsoft.com/office/powerpoint/2010/main" val="127902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88E57D-BD37-4E43-9F1F-A778CB707C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C5DB3F-919C-4910-9B73-F8F0D82D6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947C97-A3A2-4848-910E-AF0167D6E0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8D8C0-5BD8-4831-8CD7-41FAD4E9C367}" type="datetimeFigureOut">
              <a:rPr lang="en-GB" smtClean="0"/>
              <a:t>20/10/2020</a:t>
            </a:fld>
            <a:endParaRPr lang="en-GB"/>
          </a:p>
        </p:txBody>
      </p:sp>
      <p:sp>
        <p:nvSpPr>
          <p:cNvPr id="5" name="Footer Placeholder 4">
            <a:extLst>
              <a:ext uri="{FF2B5EF4-FFF2-40B4-BE49-F238E27FC236}">
                <a16:creationId xmlns:a16="http://schemas.microsoft.com/office/drawing/2014/main" id="{C6637717-A3B3-45C9-AE94-EEE09B4A7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A32EB9-39AA-4A02-9B74-94CE5B022B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4B475-34DF-4D91-86B7-55DC05D01FBC}" type="slidenum">
              <a:rPr lang="en-GB" smtClean="0"/>
              <a:t>‹#›</a:t>
            </a:fld>
            <a:endParaRPr lang="en-GB"/>
          </a:p>
        </p:txBody>
      </p:sp>
    </p:spTree>
    <p:extLst>
      <p:ext uri="{BB962C8B-B14F-4D97-AF65-F5344CB8AC3E}">
        <p14:creationId xmlns:p14="http://schemas.microsoft.com/office/powerpoint/2010/main" val="400729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6418" y="4174434"/>
            <a:ext cx="3346174" cy="2427599"/>
          </a:xfrm>
          <a:solidFill>
            <a:schemeClr val="bg1"/>
          </a:solidFill>
          <a:ln w="57150">
            <a:solidFill>
              <a:schemeClr val="accent4">
                <a:lumMod val="75000"/>
              </a:schemeClr>
            </a:solidFill>
          </a:ln>
        </p:spPr>
        <p:txBody>
          <a:bodyPr>
            <a:normAutofit fontScale="32500" lnSpcReduction="20000"/>
          </a:bodyPr>
          <a:lstStyle/>
          <a:p>
            <a:pPr marL="0" lvl="0" indent="0">
              <a:buNone/>
            </a:pPr>
            <a:r>
              <a:rPr lang="en-GB" sz="9600" b="1" dirty="0"/>
              <a:t>The Cultural Alliance says:</a:t>
            </a:r>
          </a:p>
          <a:p>
            <a:pPr marL="0" indent="0">
              <a:buNone/>
            </a:pPr>
            <a:r>
              <a:rPr lang="en-GB" sz="6000" i="1" dirty="0"/>
              <a:t>“Learning through arts and culture improves attainment in all subjects” </a:t>
            </a:r>
            <a:r>
              <a:rPr lang="en-GB" sz="6000" dirty="0"/>
              <a:t>and the </a:t>
            </a:r>
            <a:br>
              <a:rPr lang="en-GB" sz="6000" dirty="0"/>
            </a:br>
            <a:r>
              <a:rPr lang="en-GB" sz="6000" i="1" dirty="0"/>
              <a:t>“employability of students who study arts subjects is higher and they are more likely to stay in employment.”</a:t>
            </a:r>
            <a:endParaRPr lang="en-GB" sz="6000" dirty="0"/>
          </a:p>
          <a:p>
            <a:endParaRPr lang="en-GB" dirty="0"/>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88218" y="1130530"/>
            <a:ext cx="2546582" cy="2601884"/>
          </a:xfrm>
          <a:prstGeom prst="rect">
            <a:avLst/>
          </a:prstGeom>
        </p:spPr>
      </p:pic>
      <p:sp>
        <p:nvSpPr>
          <p:cNvPr id="5" name="Content Placeholder 2">
            <a:extLst>
              <a:ext uri="{FF2B5EF4-FFF2-40B4-BE49-F238E27FC236}">
                <a16:creationId xmlns:a16="http://schemas.microsoft.com/office/drawing/2014/main" id="{62963287-990E-4972-B155-00EC093589FC}"/>
              </a:ext>
            </a:extLst>
          </p:cNvPr>
          <p:cNvSpPr txBox="1">
            <a:spLocks/>
          </p:cNvSpPr>
          <p:nvPr/>
        </p:nvSpPr>
        <p:spPr>
          <a:xfrm>
            <a:off x="180445" y="4174435"/>
            <a:ext cx="2940443" cy="2427599"/>
          </a:xfrm>
          <a:prstGeom prst="rect">
            <a:avLst/>
          </a:prstGeom>
          <a:solidFill>
            <a:schemeClr val="bg1"/>
          </a:solidFill>
          <a:ln w="57150">
            <a:solidFill>
              <a:schemeClr val="accent4">
                <a:lumMod val="75000"/>
              </a:schemeClr>
            </a:solidFill>
          </a:ln>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Entry Requirements:</a:t>
            </a:r>
          </a:p>
          <a:p>
            <a:r>
              <a:rPr lang="en-GB" sz="7000" dirty="0"/>
              <a:t>English Grade 4</a:t>
            </a:r>
          </a:p>
          <a:p>
            <a:r>
              <a:rPr lang="en-GB" sz="7000" dirty="0"/>
              <a:t>Optional: Art Grade 4 if studied at GCSE</a:t>
            </a:r>
          </a:p>
          <a:p>
            <a:pPr marL="0" indent="0">
              <a:buFont typeface="Arial" panose="020B0604020202020204" pitchFamily="34" charset="0"/>
              <a:buNone/>
            </a:pPr>
            <a:endParaRPr lang="en-GB" sz="9600" b="1" dirty="0"/>
          </a:p>
          <a:p>
            <a:endParaRPr lang="en-GB" dirty="0"/>
          </a:p>
        </p:txBody>
      </p:sp>
      <p:sp>
        <p:nvSpPr>
          <p:cNvPr id="6" name="Content Placeholder 2">
            <a:extLst>
              <a:ext uri="{FF2B5EF4-FFF2-40B4-BE49-F238E27FC236}">
                <a16:creationId xmlns:a16="http://schemas.microsoft.com/office/drawing/2014/main" id="{245B5A17-6A4D-4A0F-945C-C71E4613BE29}"/>
              </a:ext>
            </a:extLst>
          </p:cNvPr>
          <p:cNvSpPr txBox="1">
            <a:spLocks/>
          </p:cNvSpPr>
          <p:nvPr/>
        </p:nvSpPr>
        <p:spPr>
          <a:xfrm>
            <a:off x="6838122" y="4174434"/>
            <a:ext cx="5053161" cy="2427599"/>
          </a:xfrm>
          <a:prstGeom prst="rect">
            <a:avLst/>
          </a:prstGeom>
          <a:solidFill>
            <a:schemeClr val="bg1"/>
          </a:solidFill>
          <a:ln w="57150">
            <a:solidFill>
              <a:schemeClr val="accent4">
                <a:lumMod val="75000"/>
              </a:schemeClr>
            </a:solidFill>
          </a:ln>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9600" b="1" dirty="0"/>
              <a:t>What do we study?:</a:t>
            </a:r>
          </a:p>
          <a:p>
            <a:pPr lvl="0"/>
            <a:r>
              <a:rPr lang="en-GB" sz="3000" dirty="0"/>
              <a:t>AO1 –  Develop ideas through sustained and focused investigations informed by contextual and other sources, demonstrating analytical and critical understanding.</a:t>
            </a:r>
          </a:p>
          <a:p>
            <a:pPr lvl="0"/>
            <a:r>
              <a:rPr lang="en-GB" sz="3000" dirty="0"/>
              <a:t>AO2 – Explore and select appropriate resources, media, materials, techniques and processes, reviewing and refining ideas as work develops.</a:t>
            </a:r>
          </a:p>
          <a:p>
            <a:pPr lvl="0"/>
            <a:r>
              <a:rPr lang="en-GB" sz="3000" dirty="0"/>
              <a:t>AO3 – Record ideas, observations and insights relevant to intentions, reflecting critically on work and progress.</a:t>
            </a:r>
          </a:p>
          <a:p>
            <a:pPr lvl="0"/>
            <a:r>
              <a:rPr lang="en-GB" sz="3000" dirty="0"/>
              <a:t>AO4 – Present a personal and meaningful response that realises intentions and, where appropriate, makes connections between visual and other elements.</a:t>
            </a:r>
          </a:p>
          <a:p>
            <a:pPr marL="0" indent="0">
              <a:buFont typeface="Arial" panose="020B0604020202020204" pitchFamily="34" charset="0"/>
              <a:buNone/>
            </a:pPr>
            <a:endParaRPr lang="en-GB" sz="9600" b="1" dirty="0"/>
          </a:p>
          <a:p>
            <a:endParaRPr lang="en-GB" dirty="0"/>
          </a:p>
        </p:txBody>
      </p:sp>
      <p:sp>
        <p:nvSpPr>
          <p:cNvPr id="7" name="Content Placeholder 2">
            <a:extLst>
              <a:ext uri="{FF2B5EF4-FFF2-40B4-BE49-F238E27FC236}">
                <a16:creationId xmlns:a16="http://schemas.microsoft.com/office/drawing/2014/main" id="{BFFC6858-501C-49D2-9931-E2675C751B50}"/>
              </a:ext>
            </a:extLst>
          </p:cNvPr>
          <p:cNvSpPr txBox="1">
            <a:spLocks/>
          </p:cNvSpPr>
          <p:nvPr/>
        </p:nvSpPr>
        <p:spPr>
          <a:xfrm>
            <a:off x="180561" y="1366735"/>
            <a:ext cx="8328991" cy="2633662"/>
          </a:xfrm>
          <a:prstGeom prst="rect">
            <a:avLst/>
          </a:prstGeom>
          <a:solidFill>
            <a:schemeClr val="bg1"/>
          </a:solidFill>
          <a:ln w="57150">
            <a:solidFill>
              <a:schemeClr val="accent4">
                <a:lumMod val="75000"/>
              </a:schemeClr>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Some information to get your photographic teeth into:</a:t>
            </a:r>
          </a:p>
          <a:p>
            <a:r>
              <a:rPr lang="en-GB" sz="6400" dirty="0"/>
              <a:t>Learning to understand and use photography has become increasingly relevant in modern times do to the nature of our culture becoming so image led. Studying photography allows you to access the knowledge required to negotiate this visual literacy and become a skilled creator of images that seek to communicate ideas. Visual literacy through image making is an important skill to learn that is relevant to so many different industries and so is a highly transferable skill set.</a:t>
            </a:r>
          </a:p>
          <a:p>
            <a:r>
              <a:rPr lang="en-GB" sz="6400" dirty="0"/>
              <a:t>Alongside giving you the skills to be proficient in this visual language, by studying photography you will be embarking on a journey of self-expression, where you will be able to use photography to explore other ideas or activities that interest you and express what you think about them visually. The process of making images satisfies our innate human need to make things and as such contributes to the betterment of your wellbeing</a:t>
            </a:r>
          </a:p>
          <a:p>
            <a:endParaRPr lang="en-GB" dirty="0"/>
          </a:p>
        </p:txBody>
      </p:sp>
      <p:sp>
        <p:nvSpPr>
          <p:cNvPr id="2" name="Title 1"/>
          <p:cNvSpPr>
            <a:spLocks noGrp="1"/>
          </p:cNvSpPr>
          <p:nvPr>
            <p:ph type="title"/>
          </p:nvPr>
        </p:nvSpPr>
        <p:spPr>
          <a:xfrm>
            <a:off x="139148" y="152505"/>
            <a:ext cx="11088757" cy="1325563"/>
          </a:xfrm>
        </p:spPr>
        <p:txBody>
          <a:bodyPr>
            <a:normAutofit/>
          </a:bodyPr>
          <a:lstStyle/>
          <a:p>
            <a:r>
              <a:rPr lang="en-GB" sz="6000" b="1" dirty="0"/>
              <a:t>Why choose A Level Photography?</a:t>
            </a:r>
          </a:p>
        </p:txBody>
      </p:sp>
    </p:spTree>
    <p:extLst>
      <p:ext uri="{BB962C8B-B14F-4D97-AF65-F5344CB8AC3E}">
        <p14:creationId xmlns:p14="http://schemas.microsoft.com/office/powerpoint/2010/main" val="223345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319</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Why choose A Level Photography?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choose A Level Music?</dc:title>
  <dc:creator>A Jennings</dc:creator>
  <cp:lastModifiedBy>S Jones</cp:lastModifiedBy>
  <cp:revision>5</cp:revision>
  <dcterms:created xsi:type="dcterms:W3CDTF">2020-10-19T19:23:53Z</dcterms:created>
  <dcterms:modified xsi:type="dcterms:W3CDTF">2020-10-20T06:53:15Z</dcterms:modified>
</cp:coreProperties>
</file>