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5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1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1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5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9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5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1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FD291-9386-4707-ADC9-E5B5E86BE8BF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600A-7709-40C4-89AF-B562235C1B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6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789" y="128939"/>
            <a:ext cx="1193871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000" b="1" smtClean="0">
                <a:solidFill>
                  <a:srgbClr val="FF6600"/>
                </a:solidFill>
                <a:latin typeface="Poor Richard" panose="02080502050505020702" pitchFamily="18" charset="0"/>
                <a:cs typeface="MV Boli" pitchFamily="2" charset="0"/>
              </a:rPr>
              <a:t>Studying</a:t>
            </a:r>
            <a:r>
              <a:rPr lang="en-GB" sz="5000" b="1" smtClean="0">
                <a:solidFill>
                  <a:srgbClr val="FF6600"/>
                </a:solidFill>
                <a:latin typeface="MV Boli" pitchFamily="2" charset="0"/>
                <a:cs typeface="MV Boli" pitchFamily="2" charset="0"/>
              </a:rPr>
              <a:t> Philosophy will teach you……</a:t>
            </a:r>
            <a:endParaRPr lang="en-GB" sz="5000" b="1" dirty="0">
              <a:solidFill>
                <a:srgbClr val="FF66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74" y="5310024"/>
            <a:ext cx="11642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rgbClr val="196ECB"/>
                </a:solidFill>
                <a:latin typeface="Poor Richard" panose="02080502050505020702" pitchFamily="18" charset="0"/>
              </a:rPr>
              <a:t>…….valuable </a:t>
            </a:r>
            <a:r>
              <a:rPr lang="en-GB" sz="3000" b="1" dirty="0">
                <a:solidFill>
                  <a:srgbClr val="196ECB"/>
                </a:solidFill>
                <a:latin typeface="Poor Richard" panose="02080502050505020702" pitchFamily="18" charset="0"/>
              </a:rPr>
              <a:t>life skills to put to use in both </a:t>
            </a:r>
            <a:r>
              <a:rPr lang="en-GB" sz="4000" b="1" dirty="0" smtClean="0">
                <a:solidFill>
                  <a:srgbClr val="196ECB"/>
                </a:solidFill>
                <a:latin typeface="Poor Richard" panose="02080502050505020702" pitchFamily="18" charset="0"/>
              </a:rPr>
              <a:t>professional </a:t>
            </a:r>
            <a:r>
              <a:rPr lang="en-GB" sz="3000" b="1" dirty="0">
                <a:solidFill>
                  <a:srgbClr val="196ECB"/>
                </a:solidFill>
                <a:latin typeface="Poor Richard" panose="02080502050505020702" pitchFamily="18" charset="0"/>
              </a:rPr>
              <a:t>and </a:t>
            </a:r>
            <a:r>
              <a:rPr lang="en-GB" sz="4000" b="1" dirty="0">
                <a:solidFill>
                  <a:srgbClr val="196ECB"/>
                </a:solidFill>
                <a:latin typeface="Poor Richard" panose="02080502050505020702" pitchFamily="18" charset="0"/>
              </a:rPr>
              <a:t>personal </a:t>
            </a:r>
            <a:r>
              <a:rPr lang="en-GB" sz="3000" b="1" dirty="0">
                <a:solidFill>
                  <a:srgbClr val="196ECB"/>
                </a:solidFill>
                <a:latin typeface="Poor Richard" panose="02080502050505020702" pitchFamily="18" charset="0"/>
              </a:rPr>
              <a:t>lives.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7588" y="1263971"/>
            <a:ext cx="55680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latin typeface="Poor Richard" panose="02080502050505020702" pitchFamily="18" charset="0"/>
              </a:rPr>
              <a:t>to think logically and critically about </a:t>
            </a:r>
            <a:r>
              <a:rPr lang="en-GB" sz="2400" dirty="0" smtClean="0">
                <a:latin typeface="Poor Richard" panose="02080502050505020702" pitchFamily="18" charset="0"/>
              </a:rPr>
              <a:t>issues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to help make sense of the world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latin typeface="Poor Richard" panose="02080502050505020702" pitchFamily="18" charset="0"/>
              </a:rPr>
              <a:t>t</a:t>
            </a:r>
            <a:r>
              <a:rPr lang="en-GB" sz="2400" dirty="0" smtClean="0">
                <a:latin typeface="Poor Richard" panose="02080502050505020702" pitchFamily="18" charset="0"/>
              </a:rPr>
              <a:t>o identify and question assumptions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to </a:t>
            </a:r>
            <a:r>
              <a:rPr lang="en-GB" sz="2400" dirty="0">
                <a:latin typeface="Poor Richard" panose="02080502050505020702" pitchFamily="18" charset="0"/>
              </a:rPr>
              <a:t>analyse and construct arguments </a:t>
            </a:r>
            <a:endParaRPr lang="en-GB" sz="2400" dirty="0" smtClean="0">
              <a:latin typeface="Poor Richard" panose="02080502050505020702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to </a:t>
            </a:r>
            <a:r>
              <a:rPr lang="en-GB" sz="2400" dirty="0">
                <a:latin typeface="Poor Richard" panose="02080502050505020702" pitchFamily="18" charset="0"/>
              </a:rPr>
              <a:t>be open to new ways of </a:t>
            </a:r>
            <a:r>
              <a:rPr lang="en-GB" sz="2400" dirty="0" smtClean="0">
                <a:latin typeface="Poor Richard" panose="02080502050505020702" pitchFamily="18" charset="0"/>
              </a:rPr>
              <a:t>thinking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to </a:t>
            </a:r>
            <a:r>
              <a:rPr lang="en-GB" sz="2400" dirty="0">
                <a:latin typeface="Poor Richard" panose="02080502050505020702" pitchFamily="18" charset="0"/>
              </a:rPr>
              <a:t>write clearly and </a:t>
            </a:r>
            <a:r>
              <a:rPr lang="en-GB" sz="2400" dirty="0" smtClean="0">
                <a:latin typeface="Poor Richard" panose="02080502050505020702" pitchFamily="18" charset="0"/>
              </a:rPr>
              <a:t>persuasively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absorb </a:t>
            </a:r>
            <a:r>
              <a:rPr lang="en-GB" sz="2400" dirty="0">
                <a:latin typeface="Poor Richard" panose="02080502050505020702" pitchFamily="18" charset="0"/>
              </a:rPr>
              <a:t>and sift complex </a:t>
            </a:r>
            <a:r>
              <a:rPr lang="en-GB" sz="2400" dirty="0" smtClean="0">
                <a:latin typeface="Poor Richard" panose="02080502050505020702" pitchFamily="18" charset="0"/>
              </a:rPr>
              <a:t>information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 smtClean="0">
                <a:latin typeface="Poor Richard" panose="02080502050505020702" pitchFamily="18" charset="0"/>
              </a:rPr>
              <a:t>to </a:t>
            </a:r>
            <a:r>
              <a:rPr lang="en-GB" sz="2400" dirty="0">
                <a:latin typeface="Poor Richard" panose="02080502050505020702" pitchFamily="18" charset="0"/>
              </a:rPr>
              <a:t>distinguish </a:t>
            </a:r>
            <a:r>
              <a:rPr lang="en-GB" sz="2400" dirty="0" smtClean="0">
                <a:latin typeface="Poor Richard" panose="02080502050505020702" pitchFamily="18" charset="0"/>
              </a:rPr>
              <a:t>and appreciate different views</a:t>
            </a:r>
          </a:p>
        </p:txBody>
      </p:sp>
      <p:sp>
        <p:nvSpPr>
          <p:cNvPr id="7" name="Rectangle 6"/>
          <p:cNvSpPr/>
          <p:nvPr/>
        </p:nvSpPr>
        <p:spPr>
          <a:xfrm>
            <a:off x="206061" y="4243175"/>
            <a:ext cx="1164254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……being </a:t>
            </a:r>
            <a:r>
              <a:rPr lang="en-GB" sz="3000" dirty="0">
                <a:latin typeface="Batang" panose="02030600000101010101" pitchFamily="18" charset="-127"/>
                <a:ea typeface="Batang" panose="02030600000101010101" pitchFamily="18" charset="-127"/>
              </a:rPr>
              <a:t>viewed as </a:t>
            </a:r>
            <a:r>
              <a:rPr lang="en-GB" sz="3500" b="1" dirty="0">
                <a:solidFill>
                  <a:srgbClr val="FF33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'thinkers' </a:t>
            </a:r>
            <a:r>
              <a:rPr lang="en-GB" sz="3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can </a:t>
            </a:r>
            <a:r>
              <a:rPr lang="en-GB" sz="3000" dirty="0">
                <a:latin typeface="Batang" panose="02030600000101010101" pitchFamily="18" charset="-127"/>
                <a:ea typeface="Batang" panose="02030600000101010101" pitchFamily="18" charset="-127"/>
              </a:rPr>
              <a:t>be very useful in numerous environments."</a:t>
            </a:r>
          </a:p>
        </p:txBody>
      </p:sp>
      <p:sp>
        <p:nvSpPr>
          <p:cNvPr id="8" name="Rectangle 7"/>
          <p:cNvSpPr/>
          <p:nvPr/>
        </p:nvSpPr>
        <p:spPr>
          <a:xfrm>
            <a:off x="5937161" y="1100597"/>
            <a:ext cx="6117463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SIMPLY…..</a:t>
            </a:r>
          </a:p>
          <a:p>
            <a:pPr algn="ctr"/>
            <a:r>
              <a:rPr lang="en-GB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Philosophy teaches </a:t>
            </a:r>
            <a:r>
              <a:rPr lang="en-GB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how to </a:t>
            </a:r>
            <a:r>
              <a:rPr lang="en-GB" sz="6500" dirty="0" smtClean="0">
                <a:solidFill>
                  <a:srgbClr val="7030A0"/>
                </a:solidFill>
                <a:latin typeface="Poor Richard" panose="02080502050505020702" pitchFamily="18" charset="0"/>
                <a:ea typeface="Tahoma" panose="020B0604030504040204" pitchFamily="34" charset="0"/>
                <a:cs typeface="Tahoma" panose="020B0604030504040204" pitchFamily="34" charset="0"/>
              </a:rPr>
              <a:t>‘think’ </a:t>
            </a:r>
            <a:r>
              <a:rPr lang="en-GB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GB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yourself AND to </a:t>
            </a:r>
            <a:r>
              <a:rPr lang="en-GB" sz="3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communicate</a:t>
            </a:r>
            <a:r>
              <a:rPr lang="en-GB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ideas </a:t>
            </a:r>
            <a:r>
              <a:rPr lang="en-GB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clearly!</a:t>
            </a:r>
            <a:r>
              <a:rPr lang="en-GB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90152" y="6120942"/>
            <a:ext cx="121018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The tools taught by philosophy are of great use in </a:t>
            </a:r>
            <a:r>
              <a:rPr lang="en-GB" sz="2200" b="1" dirty="0" smtClean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HIGHER 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education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, and in 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Copperplate Gothic Bold" panose="020E0705020206020404" pitchFamily="34" charset="0"/>
              </a:rPr>
              <a:t>employment.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High Tower Text" panose="0204050205050603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897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Batang</vt:lpstr>
      <vt:lpstr>Calibri</vt:lpstr>
      <vt:lpstr>Calibri Light</vt:lpstr>
      <vt:lpstr>Copperplate Gothic Bold</vt:lpstr>
      <vt:lpstr>High Tower Text</vt:lpstr>
      <vt:lpstr>MV Boli</vt:lpstr>
      <vt:lpstr>Poor Richard</vt:lpstr>
      <vt:lpstr>Tahoma</vt:lpstr>
      <vt:lpstr>Wingdings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Warrington</dc:creator>
  <cp:lastModifiedBy>S Jones</cp:lastModifiedBy>
  <cp:revision>1</cp:revision>
  <dcterms:created xsi:type="dcterms:W3CDTF">2020-10-19T08:20:17Z</dcterms:created>
  <dcterms:modified xsi:type="dcterms:W3CDTF">2020-10-19T08:36:47Z</dcterms:modified>
</cp:coreProperties>
</file>