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63" r:id="rId4"/>
    <p:sldId id="266" r:id="rId5"/>
    <p:sldId id="270" r:id="rId6"/>
    <p:sldId id="265" r:id="rId7"/>
    <p:sldId id="269" r:id="rId8"/>
    <p:sldId id="264" r:id="rId9"/>
    <p:sldId id="261" r:id="rId10"/>
    <p:sldId id="258" r:id="rId11"/>
    <p:sldId id="260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C9701-B8D4-4B27-A4B0-838E22C6276D}" type="datetimeFigureOut">
              <a:rPr lang="en-GB" smtClean="0"/>
              <a:t>10/12/2020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D87FA-3FD3-40B7-A9A9-45F8BEE6DD8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77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D87FA-3FD3-40B7-A9A9-45F8BEE6DD82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84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B4FD-081B-43F0-B20F-D8E4C315AC76}" type="datetimeFigureOut">
              <a:rPr lang="en-GB" smtClean="0"/>
              <a:t>10/12/2020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28CD-04B2-4585-A364-4E3BB6AD1B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833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B4FD-081B-43F0-B20F-D8E4C315AC76}" type="datetimeFigureOut">
              <a:rPr lang="en-GB" smtClean="0"/>
              <a:t>10/12/2020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28CD-04B2-4585-A364-4E3BB6AD1B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4978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B4FD-081B-43F0-B20F-D8E4C315AC76}" type="datetimeFigureOut">
              <a:rPr lang="en-GB" smtClean="0"/>
              <a:t>10/12/2020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28CD-04B2-4585-A364-4E3BB6AD1B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3409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B4FD-081B-43F0-B20F-D8E4C315AC76}" type="datetimeFigureOut">
              <a:rPr lang="en-GB" smtClean="0"/>
              <a:t>10/12/2020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28CD-04B2-4585-A364-4E3BB6AD1B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951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B4FD-081B-43F0-B20F-D8E4C315AC76}" type="datetimeFigureOut">
              <a:rPr lang="en-GB" smtClean="0"/>
              <a:t>10/12/2020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28CD-04B2-4585-A364-4E3BB6AD1B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945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B4FD-081B-43F0-B20F-D8E4C315AC76}" type="datetimeFigureOut">
              <a:rPr lang="en-GB" smtClean="0"/>
              <a:t>10/12/2020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28CD-04B2-4585-A364-4E3BB6AD1B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92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B4FD-081B-43F0-B20F-D8E4C315AC76}" type="datetimeFigureOut">
              <a:rPr lang="en-GB" smtClean="0"/>
              <a:t>10/12/2020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28CD-04B2-4585-A364-4E3BB6AD1B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76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B4FD-081B-43F0-B20F-D8E4C315AC76}" type="datetimeFigureOut">
              <a:rPr lang="en-GB" smtClean="0"/>
              <a:t>10/12/2020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28CD-04B2-4585-A364-4E3BB6AD1B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048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B4FD-081B-43F0-B20F-D8E4C315AC76}" type="datetimeFigureOut">
              <a:rPr lang="en-GB" smtClean="0"/>
              <a:t>10/12/2020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28CD-04B2-4585-A364-4E3BB6AD1B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096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B4FD-081B-43F0-B20F-D8E4C315AC76}" type="datetimeFigureOut">
              <a:rPr lang="en-GB" smtClean="0"/>
              <a:t>10/12/2020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28CD-04B2-4585-A364-4E3BB6AD1B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342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B4FD-081B-43F0-B20F-D8E4C315AC76}" type="datetimeFigureOut">
              <a:rPr lang="en-GB" smtClean="0"/>
              <a:t>10/12/2020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28CD-04B2-4585-A364-4E3BB6AD1B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7401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2B4FD-081B-43F0-B20F-D8E4C315AC76}" type="datetimeFigureOut">
              <a:rPr lang="en-GB" smtClean="0"/>
              <a:t>10/12/2020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E28CD-04B2-4585-A364-4E3BB6AD1B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237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5" Type="http://schemas.openxmlformats.org/officeDocument/2006/relationships/hyperlink" Target="http://www.google.co.uk/url?sa=i&amp;rct=j&amp;q=&amp;esrc=s&amp;frm=1&amp;source=images&amp;cd=&amp;cad=rja&amp;uact=8&amp;ved=0ahUKEwi4rcXVytvKAhUEORoKHdVnAJMQjRwIBw&amp;url=http://stdwww.iimahd.ernet.in/exchange/incoming.html&amp;psig=AFQjCNFDmEtHl-5WfLx25SuTMrQRnWOUXw&amp;ust=1454588487202477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hyperlink" Target="http://www.google.co.uk/url?sa=i&amp;rct=j&amp;q=&amp;esrc=s&amp;frm=1&amp;source=images&amp;cd=&amp;cad=rja&amp;uact=8&amp;ved=0ahUKEwjL_eTvy9vKAhXCPRoKHTKcA4YQjRwIBw&amp;url=http://www.teamworkandleadership.com/category/teamwork-stories&amp;psig=AFQjCNGQgHvp1wvOk7owm5tUdnUNN1Pj6A&amp;ust=145458884065653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hyperlink" Target="http://www.google.co.uk/url?sa=i&amp;rct=j&amp;q=&amp;esrc=s&amp;frm=1&amp;source=images&amp;cd=&amp;cad=rja&amp;uact=8&amp;ved=0ahUKEwip3-25y9vKAhXMWBQKHQnrBLcQjRwIBw&amp;url=http://www.dsl-businessfinance.co.uk/content/loans_for_businesses/&amp;psig=AFQjCNHLHYJRXyArZ1fzTN5M8Cc6MhTh0w&amp;ust=145458873204168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GB" dirty="0"/>
              <a:t>GCSE Business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2996952"/>
            <a:ext cx="4320480" cy="2423120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Teachers:</a:t>
            </a:r>
          </a:p>
          <a:p>
            <a:r>
              <a:rPr lang="en-GB" dirty="0">
                <a:solidFill>
                  <a:schemeClr val="accent6"/>
                </a:solidFill>
              </a:rPr>
              <a:t>Mr Stewart</a:t>
            </a:r>
          </a:p>
          <a:p>
            <a:r>
              <a:rPr lang="en-GB" dirty="0">
                <a:solidFill>
                  <a:schemeClr val="accent6"/>
                </a:solidFill>
              </a:rPr>
              <a:t>Mrs Meade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04D9874-16E9-4E08-BB77-ECA5E3490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0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81"/>
    </mc:Choice>
    <mc:Fallback>
      <p:transition spd="slow" advTm="4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GB" dirty="0"/>
              <a:t>What do current students say?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17944" y="1057712"/>
            <a:ext cx="3456384" cy="2664296"/>
          </a:xfrm>
          <a:prstGeom prst="cloudCallout">
            <a:avLst>
              <a:gd name="adj1" fmla="val 62502"/>
              <a:gd name="adj2" fmla="val 4476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Good GCSE that has helped me get into 6</a:t>
            </a:r>
            <a:r>
              <a:rPr lang="en-GB" sz="2400" baseline="30000" dirty="0"/>
              <a:t>th</a:t>
            </a:r>
            <a:r>
              <a:rPr lang="en-GB" sz="2400" dirty="0"/>
              <a:t> form to do Business, Maths and Sport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5508104" y="1057712"/>
            <a:ext cx="3456384" cy="2664296"/>
          </a:xfrm>
          <a:prstGeom prst="cloudCallout">
            <a:avLst>
              <a:gd name="adj1" fmla="val -60075"/>
              <a:gd name="adj2" fmla="val 5220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Get to develop my understanding of the Business world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32480" y="4090450"/>
            <a:ext cx="3456384" cy="2664296"/>
          </a:xfrm>
          <a:prstGeom prst="cloudCallout">
            <a:avLst>
              <a:gd name="adj1" fmla="val 73084"/>
              <a:gd name="adj2" fmla="val -4389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The subject is not all theory – get to do a lot of activities and mini projects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5508104" y="4725144"/>
            <a:ext cx="3456384" cy="1836204"/>
          </a:xfrm>
          <a:prstGeom prst="cloudCallout">
            <a:avLst>
              <a:gd name="adj1" fmla="val -59634"/>
              <a:gd name="adj2" fmla="val -5867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Helps get a job or an apprenticeship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58D12-84C4-4722-B5D3-19BDD21B5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29"/>
    </mc:Choice>
    <mc:Fallback>
      <p:transition spd="slow" advTm="37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GB" dirty="0"/>
              <a:t>What do current students say?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17944" y="1057712"/>
            <a:ext cx="3456384" cy="2664296"/>
          </a:xfrm>
          <a:prstGeom prst="cloudCallout">
            <a:avLst>
              <a:gd name="adj1" fmla="val 62502"/>
              <a:gd name="adj2" fmla="val 4476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It’s not just about Business you learn life and team work skills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5508104" y="1057712"/>
            <a:ext cx="3456384" cy="2664296"/>
          </a:xfrm>
          <a:prstGeom prst="cloudCallout">
            <a:avLst>
              <a:gd name="adj1" fmla="val -60075"/>
              <a:gd name="adj2" fmla="val 5220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Helps you understand how to start up your own business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32480" y="4090450"/>
            <a:ext cx="3456384" cy="2664296"/>
          </a:xfrm>
          <a:prstGeom prst="cloudCallout">
            <a:avLst>
              <a:gd name="adj1" fmla="val 73084"/>
              <a:gd name="adj2" fmla="val -4389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Learn about finance, marketing and the real business world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5292080" y="4509120"/>
            <a:ext cx="3672408" cy="2052228"/>
          </a:xfrm>
          <a:prstGeom prst="cloudCallout">
            <a:avLst>
              <a:gd name="adj1" fmla="val -59634"/>
              <a:gd name="adj2" fmla="val -5867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Helps you be more mature and think about your future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C2E808-537B-40DE-B431-31D3F150D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0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71"/>
    </mc:Choice>
    <mc:Fallback>
      <p:transition spd="slow" advTm="24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6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GB" dirty="0"/>
              <a:t>Where to find us…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you have any questions we are in the IT office next to the IT rooms.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We look forward to seeing you in September!!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B57DEF-C96F-4F72-AD14-D2425631A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4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77"/>
    </mc:Choice>
    <mc:Fallback>
      <p:transition spd="slow" advTm="21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GB" dirty="0"/>
              <a:t>Units you will cover: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944"/>
          </a:xfrm>
          <a:ln>
            <a:solidFill>
              <a:schemeClr val="accent6"/>
            </a:solidFill>
            <a:prstDash val="dashDot"/>
          </a:ln>
        </p:spPr>
        <p:txBody>
          <a:bodyPr>
            <a:normAutofit fontScale="92500" lnSpcReduction="10000"/>
          </a:bodyPr>
          <a:lstStyle/>
          <a:p>
            <a:r>
              <a:rPr lang="en-GB" dirty="0"/>
              <a:t>Business in the real world</a:t>
            </a:r>
          </a:p>
          <a:p>
            <a:r>
              <a:rPr lang="en-GB" dirty="0"/>
              <a:t>Influences on Business</a:t>
            </a:r>
          </a:p>
          <a:p>
            <a:r>
              <a:rPr lang="en-GB" dirty="0"/>
              <a:t>Business Operations</a:t>
            </a:r>
          </a:p>
          <a:p>
            <a:r>
              <a:rPr lang="en-GB" dirty="0"/>
              <a:t>Human Resources</a:t>
            </a:r>
          </a:p>
          <a:p>
            <a:r>
              <a:rPr lang="en-GB" dirty="0"/>
              <a:t>Marketing</a:t>
            </a:r>
          </a:p>
          <a:p>
            <a:r>
              <a:rPr lang="en-GB" dirty="0"/>
              <a:t>Finance </a:t>
            </a:r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7AB9AB-1E50-4185-82F7-FA1A13A0B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0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31"/>
    </mc:Choice>
    <mc:Fallback>
      <p:transition spd="slow" advTm="35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n-GB" dirty="0"/>
              <a:t>Business in the real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2"/>
            </a:solidFill>
          </a:ln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83568" y="1772816"/>
            <a:ext cx="18722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Sole trader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6300191" y="2001342"/>
            <a:ext cx="168043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Franchise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41778" r="70500" b="24667"/>
          <a:stretch/>
        </p:blipFill>
        <p:spPr bwMode="auto">
          <a:xfrm>
            <a:off x="839070" y="2361143"/>
            <a:ext cx="1561203" cy="123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 descr="Image result for subway and kfc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30" name="Picture 6" descr="http://stdwww.iimahd.ernet.in/exchange/images/kfc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62" y="2558629"/>
            <a:ext cx="2210838" cy="18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BD43E9-96F3-4951-82E6-C90333FBD395}"/>
              </a:ext>
            </a:extLst>
          </p:cNvPr>
          <p:cNvSpPr/>
          <p:nvPr/>
        </p:nvSpPr>
        <p:spPr>
          <a:xfrm>
            <a:off x="899592" y="5147570"/>
            <a:ext cx="23042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Stakeholders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866820-5535-4FF3-A9A1-8A5DA3D41EC8}"/>
              </a:ext>
            </a:extLst>
          </p:cNvPr>
          <p:cNvSpPr/>
          <p:nvPr/>
        </p:nvSpPr>
        <p:spPr>
          <a:xfrm>
            <a:off x="3203848" y="3887817"/>
            <a:ext cx="187220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Expanding a Business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1B97E6-3C6A-4DCA-965C-2892E029F6D5}"/>
              </a:ext>
            </a:extLst>
          </p:cNvPr>
          <p:cNvSpPr/>
          <p:nvPr/>
        </p:nvSpPr>
        <p:spPr>
          <a:xfrm>
            <a:off x="3901480" y="2123782"/>
            <a:ext cx="187220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Business Plan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816CF6-C64D-4290-83B5-0D55E02866B3}"/>
              </a:ext>
            </a:extLst>
          </p:cNvPr>
          <p:cNvSpPr/>
          <p:nvPr/>
        </p:nvSpPr>
        <p:spPr>
          <a:xfrm>
            <a:off x="5940152" y="5147570"/>
            <a:ext cx="18722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Location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D5743D9-A9A3-4A1B-97E1-18718DE40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2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68"/>
    </mc:Choice>
    <mc:Fallback>
      <p:transition spd="slow" advTm="6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3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GB" dirty="0"/>
              <a:t>Influences On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3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098" name="Picture 2" descr="http://tse2.mm.bing.net/th?id=OIP.M8504f9f52c5779c316c77522f3c8cba8H0&amp;pid=15.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08920"/>
            <a:ext cx="4572000" cy="3257550"/>
          </a:xfrm>
          <a:prstGeom prst="rect">
            <a:avLst/>
          </a:prstGeom>
          <a:ln>
            <a:solidFill>
              <a:schemeClr val="accent3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1834946"/>
            <a:ext cx="7560840" cy="3970318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2800" dirty="0"/>
              <a:t>Interest rates</a:t>
            </a:r>
          </a:p>
          <a:p>
            <a:endParaRPr lang="en-GB" sz="2800" dirty="0"/>
          </a:p>
          <a:p>
            <a:r>
              <a:rPr lang="en-GB" sz="2800" dirty="0"/>
              <a:t>Exchange rates</a:t>
            </a:r>
          </a:p>
          <a:p>
            <a:endParaRPr lang="en-GB" sz="2800" dirty="0"/>
          </a:p>
          <a:p>
            <a:r>
              <a:rPr lang="en-GB" sz="2800" dirty="0"/>
              <a:t>The environment </a:t>
            </a:r>
          </a:p>
          <a:p>
            <a:endParaRPr lang="en-GB" sz="2800" dirty="0"/>
          </a:p>
          <a:p>
            <a:r>
              <a:rPr lang="en-GB" sz="2800" dirty="0"/>
              <a:t>Ethics </a:t>
            </a:r>
          </a:p>
          <a:p>
            <a:endParaRPr lang="en-GB" sz="2800" dirty="0"/>
          </a:p>
          <a:p>
            <a:r>
              <a:rPr lang="en-GB" sz="2800" dirty="0"/>
              <a:t>The business cycle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3FAEFD-0EDE-458D-8481-0B112E493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2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27"/>
    </mc:Choice>
    <mc:Fallback>
      <p:transition spd="slow" advTm="6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/>
              <a:t>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834946"/>
            <a:ext cx="2376264" cy="397031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Supply Chains</a:t>
            </a:r>
          </a:p>
          <a:p>
            <a:endParaRPr lang="en-GB" sz="2800" dirty="0"/>
          </a:p>
          <a:p>
            <a:r>
              <a:rPr lang="en-GB" sz="2800" dirty="0"/>
              <a:t>Quality</a:t>
            </a:r>
          </a:p>
          <a:p>
            <a:endParaRPr lang="en-GB" sz="2800" dirty="0"/>
          </a:p>
          <a:p>
            <a:r>
              <a:rPr lang="en-GB" sz="2800" dirty="0"/>
              <a:t>Customer Service</a:t>
            </a:r>
          </a:p>
          <a:p>
            <a:endParaRPr lang="en-GB" sz="2800" dirty="0"/>
          </a:p>
          <a:p>
            <a:r>
              <a:rPr lang="en-GB" sz="2800" dirty="0"/>
              <a:t>Production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DF452-0548-411C-A919-4F25B5A97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1988840"/>
            <a:ext cx="4925590" cy="348652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89AFB08-3A4F-486D-AB89-B4AC94D73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5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11"/>
    </mc:Choice>
    <mc:Fallback>
      <p:transition spd="slow" advTm="3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5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dirty="0"/>
              <a:t>Human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5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3074" name="Picture 2" descr="http://www.teamworkandleadership.com/wp-content/uploads/2015/02/teamwork-story-teamwork-makes-the-dreamwork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376" y="4416286"/>
            <a:ext cx="3729256" cy="2411586"/>
          </a:xfrm>
          <a:prstGeom prst="rect">
            <a:avLst/>
          </a:prstGeom>
          <a:ln>
            <a:solidFill>
              <a:schemeClr val="accent5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1834946"/>
            <a:ext cx="7560840" cy="3108543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2800" dirty="0"/>
              <a:t>What motivates you</a:t>
            </a:r>
          </a:p>
          <a:p>
            <a:endParaRPr lang="en-GB" sz="2800" dirty="0"/>
          </a:p>
          <a:p>
            <a:r>
              <a:rPr lang="en-GB" sz="2800" dirty="0"/>
              <a:t>How do you motivate people to work for you </a:t>
            </a:r>
          </a:p>
          <a:p>
            <a:endParaRPr lang="en-GB" sz="2800" dirty="0"/>
          </a:p>
          <a:p>
            <a:r>
              <a:rPr lang="en-GB" sz="2800" dirty="0"/>
              <a:t>How to recruit people to work for you</a:t>
            </a:r>
          </a:p>
          <a:p>
            <a:endParaRPr lang="en-GB" sz="2800" dirty="0"/>
          </a:p>
          <a:p>
            <a:r>
              <a:rPr lang="en-GB" sz="2800" dirty="0"/>
              <a:t>How to get a job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C10713-50D8-4287-91C8-8B2F3CF1E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2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22"/>
    </mc:Choice>
    <mc:Fallback>
      <p:transition spd="slow" advTm="55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/>
              <a:t>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834946"/>
            <a:ext cx="7560840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Market Research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22ABD-A3B9-46AA-B82B-6A0808339ECF}"/>
              </a:ext>
            </a:extLst>
          </p:cNvPr>
          <p:cNvSpPr txBox="1"/>
          <p:nvPr/>
        </p:nvSpPr>
        <p:spPr>
          <a:xfrm>
            <a:off x="827584" y="2864006"/>
            <a:ext cx="7560840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Product Portfolio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C0905-B5C5-45B6-A817-D5001C1CA1C6}"/>
              </a:ext>
            </a:extLst>
          </p:cNvPr>
          <p:cNvSpPr txBox="1"/>
          <p:nvPr/>
        </p:nvSpPr>
        <p:spPr>
          <a:xfrm>
            <a:off x="852242" y="4194798"/>
            <a:ext cx="7560840" cy="181588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Marketing Mix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1026" name="Picture 2" descr="The Marketing Mix">
            <a:extLst>
              <a:ext uri="{FF2B5EF4-FFF2-40B4-BE49-F238E27FC236}">
                <a16:creationId xmlns:a16="http://schemas.microsoft.com/office/drawing/2014/main" id="{6D6A4913-8056-4F67-B1A8-10C544998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418467"/>
            <a:ext cx="2249634" cy="156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787F1E-B52C-4CD3-9BFE-EBB32A3DA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6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31"/>
    </mc:Choice>
    <mc:Fallback>
      <p:transition spd="slow" advTm="43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GB" dirty="0"/>
              <a:t>Finance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1556792"/>
            <a:ext cx="7560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What finance is available for businesses?</a:t>
            </a:r>
          </a:p>
          <a:p>
            <a:endParaRPr lang="en-GB" sz="2800" dirty="0"/>
          </a:p>
          <a:p>
            <a:r>
              <a:rPr lang="en-GB" sz="2800" dirty="0"/>
              <a:t>How to manage your businesses money? </a:t>
            </a:r>
          </a:p>
          <a:p>
            <a:endParaRPr lang="en-GB" sz="2800" dirty="0"/>
          </a:p>
          <a:p>
            <a:r>
              <a:rPr lang="en-GB" sz="2800" dirty="0"/>
              <a:t>Produce a cash flow statement </a:t>
            </a:r>
          </a:p>
          <a:p>
            <a:endParaRPr lang="en-GB" sz="2800" dirty="0"/>
          </a:p>
          <a:p>
            <a:r>
              <a:rPr lang="en-GB" sz="2800" dirty="0"/>
              <a:t>Work out profit </a:t>
            </a:r>
          </a:p>
          <a:p>
            <a:endParaRPr lang="en-GB" sz="2800" dirty="0"/>
          </a:p>
          <a:p>
            <a:r>
              <a:rPr lang="en-GB" sz="2800" dirty="0"/>
              <a:t>Work out how to break-even </a:t>
            </a:r>
          </a:p>
        </p:txBody>
      </p:sp>
      <p:pic>
        <p:nvPicPr>
          <p:cNvPr id="2050" name="Picture 2" descr="http://www.dsl-businessfinance.co.uk/gfx/front-financ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04" y="5542662"/>
            <a:ext cx="6096000" cy="1336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97579C-C079-4CF6-8D2F-D4BB94C4A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2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70"/>
    </mc:Choice>
    <mc:Fallback>
      <p:transition spd="slow" advTm="49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GB" dirty="0"/>
              <a:t>Charlotte – Aged 25 says: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 did Business Studies and carried it through to degree. I did this because I had no idea what I wanted to do and figured that wherever I worked it was likely to be a business.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It enabled me to easily move onto studying CIMA (management accountancy) and provides an ideal background to switch careers.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5CA173-AD32-4BD4-AFD1-0927EDD4C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8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11"/>
    </mc:Choice>
    <mc:Fallback>
      <p:transition spd="slow" advTm="48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12638</TotalTime>
  <Words>328</Words>
  <Application>Microsoft Office PowerPoint</Application>
  <PresentationFormat>On-screen Show (4:3)</PresentationFormat>
  <Paragraphs>78</Paragraphs>
  <Slides>12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GCSE Business</vt:lpstr>
      <vt:lpstr>Units you will cover:</vt:lpstr>
      <vt:lpstr>Business in the real world</vt:lpstr>
      <vt:lpstr>Influences On Business</vt:lpstr>
      <vt:lpstr>Operations</vt:lpstr>
      <vt:lpstr>Human Resources</vt:lpstr>
      <vt:lpstr>Marketing</vt:lpstr>
      <vt:lpstr>Finance</vt:lpstr>
      <vt:lpstr>Charlotte – Aged 25 says: </vt:lpstr>
      <vt:lpstr>What do current students say?</vt:lpstr>
      <vt:lpstr>What do current students say?</vt:lpstr>
      <vt:lpstr>Where to find us…</vt:lpstr>
    </vt:vector>
  </TitlesOfParts>
  <Company>St Wilfrid's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GCSE Business</dc:title>
  <dc:creator>Hannah Lawrence</dc:creator>
  <cp:lastModifiedBy>J Stewart</cp:lastModifiedBy>
  <cp:revision>21</cp:revision>
  <dcterms:created xsi:type="dcterms:W3CDTF">2016-01-25T14:19:50Z</dcterms:created>
  <dcterms:modified xsi:type="dcterms:W3CDTF">2020-12-10T12:26:46Z</dcterms:modified>
</cp:coreProperties>
</file>